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305" r:id="rId2"/>
    <p:sldId id="273" r:id="rId3"/>
    <p:sldId id="261" r:id="rId4"/>
    <p:sldId id="300" r:id="rId5"/>
    <p:sldId id="262" r:id="rId6"/>
    <p:sldId id="263" r:id="rId7"/>
    <p:sldId id="270" r:id="rId8"/>
    <p:sldId id="269" r:id="rId9"/>
    <p:sldId id="259" r:id="rId10"/>
    <p:sldId id="260" r:id="rId11"/>
    <p:sldId id="265" r:id="rId12"/>
    <p:sldId id="266" r:id="rId13"/>
    <p:sldId id="267" r:id="rId14"/>
    <p:sldId id="280" r:id="rId15"/>
    <p:sldId id="306" r:id="rId16"/>
    <p:sldId id="308" r:id="rId17"/>
    <p:sldId id="312" r:id="rId18"/>
    <p:sldId id="313" r:id="rId19"/>
    <p:sldId id="309" r:id="rId20"/>
    <p:sldId id="314" r:id="rId21"/>
    <p:sldId id="311" r:id="rId22"/>
    <p:sldId id="315" r:id="rId23"/>
    <p:sldId id="316" r:id="rId24"/>
  </p:sldIdLst>
  <p:sldSz cx="9144000" cy="6858000" type="screen4x3"/>
  <p:notesSz cx="6858000" cy="9144000"/>
  <p:embeddedFontLst>
    <p:embeddedFont>
      <p:font typeface="Arial Narrow" panose="020B060402020202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D1E9"/>
    <a:srgbClr val="B9C8E5"/>
    <a:srgbClr val="B9CDE5"/>
    <a:srgbClr val="C2D3E8"/>
    <a:srgbClr val="C1C6C7"/>
    <a:srgbClr val="B6CBE4"/>
    <a:srgbClr val="F3F7FB"/>
    <a:srgbClr val="F9FBFD"/>
    <a:srgbClr val="ECF1F8"/>
    <a:srgbClr val="B4C9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80544" autoAdjust="0"/>
  </p:normalViewPr>
  <p:slideViewPr>
    <p:cSldViewPr snapToGrid="0">
      <p:cViewPr varScale="1">
        <p:scale>
          <a:sx n="102" d="100"/>
          <a:sy n="102" d="100"/>
        </p:scale>
        <p:origin x="2640" y="176"/>
      </p:cViewPr>
      <p:guideLst>
        <p:guide orient="horz" pos="2160"/>
        <p:guide pos="2880"/>
      </p:guideLst>
    </p:cSldViewPr>
  </p:slideViewPr>
  <p:notesTextViewPr>
    <p:cViewPr>
      <p:scale>
        <a:sx n="1" d="1"/>
        <a:sy n="1" d="1"/>
      </p:scale>
      <p:origin x="0" y="0"/>
    </p:cViewPr>
  </p:notesTextViewPr>
  <p:notesViewPr>
    <p:cSldViewPr snapToGrid="0" showGuides="1">
      <p:cViewPr varScale="1">
        <p:scale>
          <a:sx n="80" d="100"/>
          <a:sy n="80" d="100"/>
        </p:scale>
        <p:origin x="19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33.png"/><Relationship Id="rId4"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8D76E-972F-46B4-AD2A-4939003220A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6AC474E4-1696-4B33-94BD-C69AF9B99FC3}">
      <dgm:prSet phldrT="[Text]"/>
      <dgm:spPr>
        <a:blipFill rotWithShape="0">
          <a:blip xmlns:r="http://schemas.openxmlformats.org/officeDocument/2006/relationships" r:embed="rId1"/>
          <a:stretch>
            <a:fillRect/>
          </a:stretch>
        </a:blipFill>
      </dgm:spPr>
      <dgm:t>
        <a:bodyPr/>
        <a:lstStyle/>
        <a:p>
          <a:r>
            <a:rPr lang="en-GB" dirty="0"/>
            <a:t> </a:t>
          </a:r>
        </a:p>
      </dgm:t>
    </dgm:pt>
    <dgm:pt modelId="{24E5B319-5F3D-4200-B06C-87DF9DF0C2FB}" type="sibTrans" cxnId="{DF4A62A9-C8B9-4698-A234-1CAC6178E6E1}">
      <dgm:prSet/>
      <dgm:spPr/>
      <dgm:t>
        <a:bodyPr/>
        <a:lstStyle/>
        <a:p>
          <a:endParaRPr lang="en-GB"/>
        </a:p>
      </dgm:t>
    </dgm:pt>
    <dgm:pt modelId="{BE2C476D-D13E-4B54-A75D-9D863D265083}" type="parTrans" cxnId="{DF4A62A9-C8B9-4698-A234-1CAC6178E6E1}">
      <dgm:prSet/>
      <dgm:spPr/>
      <dgm:t>
        <a:bodyPr/>
        <a:lstStyle/>
        <a:p>
          <a:endParaRPr lang="en-GB"/>
        </a:p>
      </dgm:t>
    </dgm:pt>
    <dgm:pt modelId="{FB37575A-C3DA-486B-A4EE-8D075E1BA08F}">
      <dgm:prSet phldrT="[Text]"/>
      <dgm:spPr>
        <a:blipFill rotWithShape="0">
          <a:blip xmlns:r="http://schemas.openxmlformats.org/officeDocument/2006/relationships" r:embed="rId2"/>
          <a:stretch>
            <a:fillRect/>
          </a:stretch>
        </a:blipFill>
      </dgm:spPr>
      <dgm:t>
        <a:bodyPr/>
        <a:lstStyle/>
        <a:p>
          <a:r>
            <a:rPr lang="en-GB" dirty="0"/>
            <a:t> </a:t>
          </a:r>
        </a:p>
      </dgm:t>
    </dgm:pt>
    <dgm:pt modelId="{4A795E19-E5BC-429E-A1CB-A336C226F43D}" type="sibTrans" cxnId="{FD8C7A91-297D-4E3A-AFE8-F2C5A68A8F12}">
      <dgm:prSet/>
      <dgm:spPr/>
      <dgm:t>
        <a:bodyPr/>
        <a:lstStyle/>
        <a:p>
          <a:endParaRPr lang="en-GB"/>
        </a:p>
      </dgm:t>
    </dgm:pt>
    <dgm:pt modelId="{FAB235CF-8B24-45D9-AA54-90A485876BB0}" type="parTrans" cxnId="{FD8C7A91-297D-4E3A-AFE8-F2C5A68A8F12}">
      <dgm:prSet/>
      <dgm:spPr/>
      <dgm:t>
        <a:bodyPr/>
        <a:lstStyle/>
        <a:p>
          <a:endParaRPr lang="en-GB"/>
        </a:p>
      </dgm:t>
    </dgm:pt>
    <dgm:pt modelId="{10E85FD5-4F62-459C-9ACC-493D6A1FA84A}">
      <dgm:prSet phldrT="[Text]"/>
      <dgm:spPr>
        <a:blipFill rotWithShape="0">
          <a:blip xmlns:r="http://schemas.openxmlformats.org/officeDocument/2006/relationships" r:embed="rId3"/>
          <a:stretch>
            <a:fillRect/>
          </a:stretch>
        </a:blipFill>
      </dgm:spPr>
      <dgm:t>
        <a:bodyPr/>
        <a:lstStyle/>
        <a:p>
          <a:r>
            <a:rPr lang="en-GB" dirty="0"/>
            <a:t> </a:t>
          </a:r>
        </a:p>
      </dgm:t>
    </dgm:pt>
    <dgm:pt modelId="{A5C0A569-09E7-4422-9F19-A6297143734E}" type="sibTrans" cxnId="{CE04EEFC-278F-41EA-A9E5-A5F137F3A767}">
      <dgm:prSet/>
      <dgm:spPr/>
      <dgm:t>
        <a:bodyPr/>
        <a:lstStyle/>
        <a:p>
          <a:endParaRPr lang="en-GB"/>
        </a:p>
      </dgm:t>
    </dgm:pt>
    <dgm:pt modelId="{A2849259-76BF-42F8-BCA8-C0BFA666280F}" type="parTrans" cxnId="{CE04EEFC-278F-41EA-A9E5-A5F137F3A767}">
      <dgm:prSet/>
      <dgm:spPr/>
      <dgm:t>
        <a:bodyPr/>
        <a:lstStyle/>
        <a:p>
          <a:endParaRPr lang="en-GB"/>
        </a:p>
      </dgm:t>
    </dgm:pt>
    <dgm:pt modelId="{73AC0C12-CF4F-4B9C-9C0C-F8F0D4A501B8}">
      <dgm:prSet phldrT="[Text]"/>
      <dgm:spPr>
        <a:blipFill rotWithShape="0">
          <a:blip xmlns:r="http://schemas.openxmlformats.org/officeDocument/2006/relationships" r:embed="rId4"/>
          <a:stretch>
            <a:fillRect/>
          </a:stretch>
        </a:blipFill>
        <a:ln>
          <a:solidFill>
            <a:schemeClr val="bg1">
              <a:lumMod val="75000"/>
            </a:schemeClr>
          </a:solidFill>
        </a:ln>
      </dgm:spPr>
      <dgm:t>
        <a:bodyPr/>
        <a:lstStyle/>
        <a:p>
          <a:endParaRPr lang="en-GB" dirty="0"/>
        </a:p>
      </dgm:t>
    </dgm:pt>
    <dgm:pt modelId="{0237D0DA-4D19-496C-A454-7152DC8ABF4C}" type="parTrans" cxnId="{6ECD1687-B5D9-49A3-B399-6EF46C2A3E9C}">
      <dgm:prSet/>
      <dgm:spPr/>
      <dgm:t>
        <a:bodyPr/>
        <a:lstStyle/>
        <a:p>
          <a:endParaRPr lang="en-GB"/>
        </a:p>
      </dgm:t>
    </dgm:pt>
    <dgm:pt modelId="{C26F71EF-3159-4537-B479-31D5E14C9B12}" type="sibTrans" cxnId="{6ECD1687-B5D9-49A3-B399-6EF46C2A3E9C}">
      <dgm:prSet/>
      <dgm:spPr/>
      <dgm:t>
        <a:bodyPr/>
        <a:lstStyle/>
        <a:p>
          <a:endParaRPr lang="en-GB"/>
        </a:p>
      </dgm:t>
    </dgm:pt>
    <dgm:pt modelId="{8F499C93-2C29-490C-80B9-DDFF3D5D8DED}">
      <dgm:prSet phldrT="[Text]"/>
      <dgm:spPr>
        <a:blipFill rotWithShape="0">
          <a:blip xmlns:r="http://schemas.openxmlformats.org/officeDocument/2006/relationships" r:embed="rId5"/>
          <a:stretch>
            <a:fillRect/>
          </a:stretch>
        </a:blipFill>
      </dgm:spPr>
      <dgm:t>
        <a:bodyPr/>
        <a:lstStyle/>
        <a:p>
          <a:endParaRPr lang="en-GB" dirty="0"/>
        </a:p>
      </dgm:t>
    </dgm:pt>
    <dgm:pt modelId="{57007201-C12F-4CC7-80FA-7F4BD7B3962B}" type="parTrans" cxnId="{0EDA2F1A-59F4-44BB-8FD1-62459873A683}">
      <dgm:prSet/>
      <dgm:spPr/>
      <dgm:t>
        <a:bodyPr/>
        <a:lstStyle/>
        <a:p>
          <a:endParaRPr lang="en-GB"/>
        </a:p>
      </dgm:t>
    </dgm:pt>
    <dgm:pt modelId="{0E553264-D9E6-44FE-BE27-FAFB4A35E7D5}" type="sibTrans" cxnId="{0EDA2F1A-59F4-44BB-8FD1-62459873A683}">
      <dgm:prSet/>
      <dgm:spPr/>
      <dgm:t>
        <a:bodyPr/>
        <a:lstStyle/>
        <a:p>
          <a:endParaRPr lang="en-GB"/>
        </a:p>
      </dgm:t>
    </dgm:pt>
    <dgm:pt modelId="{253B6BF0-2B65-40DA-AEBF-223A5A59EBA2}" type="pres">
      <dgm:prSet presAssocID="{F8B8D76E-972F-46B4-AD2A-4939003220A4}" presName="cycle" presStyleCnt="0">
        <dgm:presLayoutVars>
          <dgm:dir/>
          <dgm:resizeHandles val="exact"/>
        </dgm:presLayoutVars>
      </dgm:prSet>
      <dgm:spPr/>
    </dgm:pt>
    <dgm:pt modelId="{FB453AF2-437D-4D44-AE6E-92BACCBCEA1F}" type="pres">
      <dgm:prSet presAssocID="{10E85FD5-4F62-459C-9ACC-493D6A1FA84A}" presName="node" presStyleLbl="node1" presStyleIdx="0" presStyleCnt="5">
        <dgm:presLayoutVars>
          <dgm:bulletEnabled val="1"/>
        </dgm:presLayoutVars>
      </dgm:prSet>
      <dgm:spPr/>
    </dgm:pt>
    <dgm:pt modelId="{E2235AE5-DC32-4472-815F-88D77B200A9A}" type="pres">
      <dgm:prSet presAssocID="{10E85FD5-4F62-459C-9ACC-493D6A1FA84A}" presName="spNode" presStyleCnt="0"/>
      <dgm:spPr/>
    </dgm:pt>
    <dgm:pt modelId="{21ABCC32-DB64-4E5E-A274-C7BE50BD0C5D}" type="pres">
      <dgm:prSet presAssocID="{A5C0A569-09E7-4422-9F19-A6297143734E}" presName="sibTrans" presStyleLbl="sibTrans1D1" presStyleIdx="0" presStyleCnt="5"/>
      <dgm:spPr/>
    </dgm:pt>
    <dgm:pt modelId="{5EACE1BA-F721-4386-AE7C-5DCEA85211BD}" type="pres">
      <dgm:prSet presAssocID="{8F499C93-2C29-490C-80B9-DDFF3D5D8DED}" presName="node" presStyleLbl="node1" presStyleIdx="1" presStyleCnt="5">
        <dgm:presLayoutVars>
          <dgm:bulletEnabled val="1"/>
        </dgm:presLayoutVars>
      </dgm:prSet>
      <dgm:spPr/>
    </dgm:pt>
    <dgm:pt modelId="{03C6847F-7E26-42B3-B527-F12E693265BB}" type="pres">
      <dgm:prSet presAssocID="{8F499C93-2C29-490C-80B9-DDFF3D5D8DED}" presName="spNode" presStyleCnt="0"/>
      <dgm:spPr/>
    </dgm:pt>
    <dgm:pt modelId="{52C349E2-9FE2-49C3-AB43-D2A54718E78A}" type="pres">
      <dgm:prSet presAssocID="{0E553264-D9E6-44FE-BE27-FAFB4A35E7D5}" presName="sibTrans" presStyleLbl="sibTrans1D1" presStyleIdx="1" presStyleCnt="5"/>
      <dgm:spPr/>
    </dgm:pt>
    <dgm:pt modelId="{911062EF-9ECD-4F8F-97E8-0DDEC08F11C1}" type="pres">
      <dgm:prSet presAssocID="{73AC0C12-CF4F-4B9C-9C0C-F8F0D4A501B8}" presName="node" presStyleLbl="node1" presStyleIdx="2" presStyleCnt="5">
        <dgm:presLayoutVars>
          <dgm:bulletEnabled val="1"/>
        </dgm:presLayoutVars>
      </dgm:prSet>
      <dgm:spPr/>
    </dgm:pt>
    <dgm:pt modelId="{62EEF0FD-BA29-40A5-8C3D-3DEC6514509C}" type="pres">
      <dgm:prSet presAssocID="{73AC0C12-CF4F-4B9C-9C0C-F8F0D4A501B8}" presName="spNode" presStyleCnt="0"/>
      <dgm:spPr/>
    </dgm:pt>
    <dgm:pt modelId="{033702FF-E419-45CE-BF51-D2924A900EE1}" type="pres">
      <dgm:prSet presAssocID="{C26F71EF-3159-4537-B479-31D5E14C9B12}" presName="sibTrans" presStyleLbl="sibTrans1D1" presStyleIdx="2" presStyleCnt="5"/>
      <dgm:spPr/>
    </dgm:pt>
    <dgm:pt modelId="{398D68E1-36BC-4FB8-B5C8-25434D8302B3}" type="pres">
      <dgm:prSet presAssocID="{FB37575A-C3DA-486B-A4EE-8D075E1BA08F}" presName="node" presStyleLbl="node1" presStyleIdx="3" presStyleCnt="5" custScaleY="115707">
        <dgm:presLayoutVars>
          <dgm:bulletEnabled val="1"/>
        </dgm:presLayoutVars>
      </dgm:prSet>
      <dgm:spPr/>
    </dgm:pt>
    <dgm:pt modelId="{4F1B7685-E782-4130-AE38-F64F8CA6C96B}" type="pres">
      <dgm:prSet presAssocID="{FB37575A-C3DA-486B-A4EE-8D075E1BA08F}" presName="spNode" presStyleCnt="0"/>
      <dgm:spPr/>
    </dgm:pt>
    <dgm:pt modelId="{7A54B4E4-5F4F-4A5A-9348-032D8B0BF3C2}" type="pres">
      <dgm:prSet presAssocID="{4A795E19-E5BC-429E-A1CB-A336C226F43D}" presName="sibTrans" presStyleLbl="sibTrans1D1" presStyleIdx="3" presStyleCnt="5"/>
      <dgm:spPr/>
    </dgm:pt>
    <dgm:pt modelId="{01E5A905-7059-420C-9A0E-7F0CC16908F5}" type="pres">
      <dgm:prSet presAssocID="{6AC474E4-1696-4B33-94BD-C69AF9B99FC3}" presName="node" presStyleLbl="node1" presStyleIdx="4" presStyleCnt="5">
        <dgm:presLayoutVars>
          <dgm:bulletEnabled val="1"/>
        </dgm:presLayoutVars>
      </dgm:prSet>
      <dgm:spPr/>
    </dgm:pt>
    <dgm:pt modelId="{3270B898-BDE2-4505-8BAB-5980AF23AF25}" type="pres">
      <dgm:prSet presAssocID="{6AC474E4-1696-4B33-94BD-C69AF9B99FC3}" presName="spNode" presStyleCnt="0"/>
      <dgm:spPr/>
    </dgm:pt>
    <dgm:pt modelId="{E5E57948-23E7-45E2-B747-273AE9C33EA6}" type="pres">
      <dgm:prSet presAssocID="{24E5B319-5F3D-4200-B06C-87DF9DF0C2FB}" presName="sibTrans" presStyleLbl="sibTrans1D1" presStyleIdx="4" presStyleCnt="5"/>
      <dgm:spPr/>
    </dgm:pt>
  </dgm:ptLst>
  <dgm:cxnLst>
    <dgm:cxn modelId="{20AECA05-7112-4030-BFB6-C326FE48CBB0}" type="presOf" srcId="{4A795E19-E5BC-429E-A1CB-A336C226F43D}" destId="{7A54B4E4-5F4F-4A5A-9348-032D8B0BF3C2}" srcOrd="0" destOrd="0" presId="urn:microsoft.com/office/officeart/2005/8/layout/cycle5"/>
    <dgm:cxn modelId="{0EDA2F1A-59F4-44BB-8FD1-62459873A683}" srcId="{F8B8D76E-972F-46B4-AD2A-4939003220A4}" destId="{8F499C93-2C29-490C-80B9-DDFF3D5D8DED}" srcOrd="1" destOrd="0" parTransId="{57007201-C12F-4CC7-80FA-7F4BD7B3962B}" sibTransId="{0E553264-D9E6-44FE-BE27-FAFB4A35E7D5}"/>
    <dgm:cxn modelId="{A3958A24-5781-467D-BB4E-269985E0CD1A}" type="presOf" srcId="{FB37575A-C3DA-486B-A4EE-8D075E1BA08F}" destId="{398D68E1-36BC-4FB8-B5C8-25434D8302B3}" srcOrd="0" destOrd="0" presId="urn:microsoft.com/office/officeart/2005/8/layout/cycle5"/>
    <dgm:cxn modelId="{B0E69941-D09D-4BA2-B625-D42E70A598B3}" type="presOf" srcId="{73AC0C12-CF4F-4B9C-9C0C-F8F0D4A501B8}" destId="{911062EF-9ECD-4F8F-97E8-0DDEC08F11C1}" srcOrd="0" destOrd="0" presId="urn:microsoft.com/office/officeart/2005/8/layout/cycle5"/>
    <dgm:cxn modelId="{89C98D7C-DDDC-4173-89DE-E4132CB21CD0}" type="presOf" srcId="{C26F71EF-3159-4537-B479-31D5E14C9B12}" destId="{033702FF-E419-45CE-BF51-D2924A900EE1}" srcOrd="0" destOrd="0" presId="urn:microsoft.com/office/officeart/2005/8/layout/cycle5"/>
    <dgm:cxn modelId="{67F9E27C-ABD0-49F0-A968-22E81F2C4EF5}" type="presOf" srcId="{0E553264-D9E6-44FE-BE27-FAFB4A35E7D5}" destId="{52C349E2-9FE2-49C3-AB43-D2A54718E78A}" srcOrd="0" destOrd="0" presId="urn:microsoft.com/office/officeart/2005/8/layout/cycle5"/>
    <dgm:cxn modelId="{CE37487F-4E6C-489D-8FCF-7501AB2A881E}" type="presOf" srcId="{10E85FD5-4F62-459C-9ACC-493D6A1FA84A}" destId="{FB453AF2-437D-4D44-AE6E-92BACCBCEA1F}" srcOrd="0" destOrd="0" presId="urn:microsoft.com/office/officeart/2005/8/layout/cycle5"/>
    <dgm:cxn modelId="{7112D883-D528-4100-8ADD-03E7E249E21A}" type="presOf" srcId="{8F499C93-2C29-490C-80B9-DDFF3D5D8DED}" destId="{5EACE1BA-F721-4386-AE7C-5DCEA85211BD}" srcOrd="0" destOrd="0" presId="urn:microsoft.com/office/officeart/2005/8/layout/cycle5"/>
    <dgm:cxn modelId="{6ECD1687-B5D9-49A3-B399-6EF46C2A3E9C}" srcId="{F8B8D76E-972F-46B4-AD2A-4939003220A4}" destId="{73AC0C12-CF4F-4B9C-9C0C-F8F0D4A501B8}" srcOrd="2" destOrd="0" parTransId="{0237D0DA-4D19-496C-A454-7152DC8ABF4C}" sibTransId="{C26F71EF-3159-4537-B479-31D5E14C9B12}"/>
    <dgm:cxn modelId="{FD8C7A91-297D-4E3A-AFE8-F2C5A68A8F12}" srcId="{F8B8D76E-972F-46B4-AD2A-4939003220A4}" destId="{FB37575A-C3DA-486B-A4EE-8D075E1BA08F}" srcOrd="3" destOrd="0" parTransId="{FAB235CF-8B24-45D9-AA54-90A485876BB0}" sibTransId="{4A795E19-E5BC-429E-A1CB-A336C226F43D}"/>
    <dgm:cxn modelId="{DF4A62A9-C8B9-4698-A234-1CAC6178E6E1}" srcId="{F8B8D76E-972F-46B4-AD2A-4939003220A4}" destId="{6AC474E4-1696-4B33-94BD-C69AF9B99FC3}" srcOrd="4" destOrd="0" parTransId="{BE2C476D-D13E-4B54-A75D-9D863D265083}" sibTransId="{24E5B319-5F3D-4200-B06C-87DF9DF0C2FB}"/>
    <dgm:cxn modelId="{2A42F4AA-70CD-415B-804C-F651E979A6CC}" type="presOf" srcId="{24E5B319-5F3D-4200-B06C-87DF9DF0C2FB}" destId="{E5E57948-23E7-45E2-B747-273AE9C33EA6}" srcOrd="0" destOrd="0" presId="urn:microsoft.com/office/officeart/2005/8/layout/cycle5"/>
    <dgm:cxn modelId="{D4599DB1-79D9-4D0E-B6B2-1816A7F38433}" type="presOf" srcId="{6AC474E4-1696-4B33-94BD-C69AF9B99FC3}" destId="{01E5A905-7059-420C-9A0E-7F0CC16908F5}" srcOrd="0" destOrd="0" presId="urn:microsoft.com/office/officeart/2005/8/layout/cycle5"/>
    <dgm:cxn modelId="{A76AADCB-D086-4DFA-BEE3-FA5DD1AF9B22}" type="presOf" srcId="{A5C0A569-09E7-4422-9F19-A6297143734E}" destId="{21ABCC32-DB64-4E5E-A274-C7BE50BD0C5D}" srcOrd="0" destOrd="0" presId="urn:microsoft.com/office/officeart/2005/8/layout/cycle5"/>
    <dgm:cxn modelId="{E4738FE4-886D-402D-AC9B-30EF2FDD75CD}" type="presOf" srcId="{F8B8D76E-972F-46B4-AD2A-4939003220A4}" destId="{253B6BF0-2B65-40DA-AEBF-223A5A59EBA2}" srcOrd="0" destOrd="0" presId="urn:microsoft.com/office/officeart/2005/8/layout/cycle5"/>
    <dgm:cxn modelId="{CE04EEFC-278F-41EA-A9E5-A5F137F3A767}" srcId="{F8B8D76E-972F-46B4-AD2A-4939003220A4}" destId="{10E85FD5-4F62-459C-9ACC-493D6A1FA84A}" srcOrd="0" destOrd="0" parTransId="{A2849259-76BF-42F8-BCA8-C0BFA666280F}" sibTransId="{A5C0A569-09E7-4422-9F19-A6297143734E}"/>
    <dgm:cxn modelId="{18467310-7B2C-4455-9C27-E253A4A97DF9}" type="presParOf" srcId="{253B6BF0-2B65-40DA-AEBF-223A5A59EBA2}" destId="{FB453AF2-437D-4D44-AE6E-92BACCBCEA1F}" srcOrd="0" destOrd="0" presId="urn:microsoft.com/office/officeart/2005/8/layout/cycle5"/>
    <dgm:cxn modelId="{D38D8806-678B-4904-9554-8F6F311564F0}" type="presParOf" srcId="{253B6BF0-2B65-40DA-AEBF-223A5A59EBA2}" destId="{E2235AE5-DC32-4472-815F-88D77B200A9A}" srcOrd="1" destOrd="0" presId="urn:microsoft.com/office/officeart/2005/8/layout/cycle5"/>
    <dgm:cxn modelId="{530A0B70-EF8D-4B04-AE65-CB463206F24E}" type="presParOf" srcId="{253B6BF0-2B65-40DA-AEBF-223A5A59EBA2}" destId="{21ABCC32-DB64-4E5E-A274-C7BE50BD0C5D}" srcOrd="2" destOrd="0" presId="urn:microsoft.com/office/officeart/2005/8/layout/cycle5"/>
    <dgm:cxn modelId="{109DE1E0-C4C2-4FE0-9EB4-C07B782DA8C9}" type="presParOf" srcId="{253B6BF0-2B65-40DA-AEBF-223A5A59EBA2}" destId="{5EACE1BA-F721-4386-AE7C-5DCEA85211BD}" srcOrd="3" destOrd="0" presId="urn:microsoft.com/office/officeart/2005/8/layout/cycle5"/>
    <dgm:cxn modelId="{3770BAFD-426F-452C-A5B5-53B019617BD6}" type="presParOf" srcId="{253B6BF0-2B65-40DA-AEBF-223A5A59EBA2}" destId="{03C6847F-7E26-42B3-B527-F12E693265BB}" srcOrd="4" destOrd="0" presId="urn:microsoft.com/office/officeart/2005/8/layout/cycle5"/>
    <dgm:cxn modelId="{3FAAF4B8-79E8-4F8D-9234-FF4E1C024B66}" type="presParOf" srcId="{253B6BF0-2B65-40DA-AEBF-223A5A59EBA2}" destId="{52C349E2-9FE2-49C3-AB43-D2A54718E78A}" srcOrd="5" destOrd="0" presId="urn:microsoft.com/office/officeart/2005/8/layout/cycle5"/>
    <dgm:cxn modelId="{860C4AFF-E176-4EBE-9DDE-461520C76528}" type="presParOf" srcId="{253B6BF0-2B65-40DA-AEBF-223A5A59EBA2}" destId="{911062EF-9ECD-4F8F-97E8-0DDEC08F11C1}" srcOrd="6" destOrd="0" presId="urn:microsoft.com/office/officeart/2005/8/layout/cycle5"/>
    <dgm:cxn modelId="{8760E809-5BBC-45EB-A95B-3C800A0B78AC}" type="presParOf" srcId="{253B6BF0-2B65-40DA-AEBF-223A5A59EBA2}" destId="{62EEF0FD-BA29-40A5-8C3D-3DEC6514509C}" srcOrd="7" destOrd="0" presId="urn:microsoft.com/office/officeart/2005/8/layout/cycle5"/>
    <dgm:cxn modelId="{F3E18DAD-BF6F-4C5A-A17A-93504A3B047E}" type="presParOf" srcId="{253B6BF0-2B65-40DA-AEBF-223A5A59EBA2}" destId="{033702FF-E419-45CE-BF51-D2924A900EE1}" srcOrd="8" destOrd="0" presId="urn:microsoft.com/office/officeart/2005/8/layout/cycle5"/>
    <dgm:cxn modelId="{BC9861C2-2B68-461D-B21F-152FDF10AB3F}" type="presParOf" srcId="{253B6BF0-2B65-40DA-AEBF-223A5A59EBA2}" destId="{398D68E1-36BC-4FB8-B5C8-25434D8302B3}" srcOrd="9" destOrd="0" presId="urn:microsoft.com/office/officeart/2005/8/layout/cycle5"/>
    <dgm:cxn modelId="{0E8B2C01-6D10-4D4F-86AE-F727BFCFB8DE}" type="presParOf" srcId="{253B6BF0-2B65-40DA-AEBF-223A5A59EBA2}" destId="{4F1B7685-E782-4130-AE38-F64F8CA6C96B}" srcOrd="10" destOrd="0" presId="urn:microsoft.com/office/officeart/2005/8/layout/cycle5"/>
    <dgm:cxn modelId="{352689A2-7AF8-4B3E-9D03-28F84BA917C7}" type="presParOf" srcId="{253B6BF0-2B65-40DA-AEBF-223A5A59EBA2}" destId="{7A54B4E4-5F4F-4A5A-9348-032D8B0BF3C2}" srcOrd="11" destOrd="0" presId="urn:microsoft.com/office/officeart/2005/8/layout/cycle5"/>
    <dgm:cxn modelId="{24118EEF-0D28-4184-BF8F-BDB05F5BDA94}" type="presParOf" srcId="{253B6BF0-2B65-40DA-AEBF-223A5A59EBA2}" destId="{01E5A905-7059-420C-9A0E-7F0CC16908F5}" srcOrd="12" destOrd="0" presId="urn:microsoft.com/office/officeart/2005/8/layout/cycle5"/>
    <dgm:cxn modelId="{17BAF7F1-BD9F-4DA2-873A-2E3F54F76B78}" type="presParOf" srcId="{253B6BF0-2B65-40DA-AEBF-223A5A59EBA2}" destId="{3270B898-BDE2-4505-8BAB-5980AF23AF25}" srcOrd="13" destOrd="0" presId="urn:microsoft.com/office/officeart/2005/8/layout/cycle5"/>
    <dgm:cxn modelId="{00DFB533-6F45-4E0B-84C4-841D72C5F447}" type="presParOf" srcId="{253B6BF0-2B65-40DA-AEBF-223A5A59EBA2}" destId="{E5E57948-23E7-45E2-B747-273AE9C33EA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53AF2-437D-4D44-AE6E-92BACCBCEA1F}">
      <dsp:nvSpPr>
        <dsp:cNvPr id="0" name=""/>
        <dsp:cNvSpPr/>
      </dsp:nvSpPr>
      <dsp:spPr>
        <a:xfrm>
          <a:off x="3567410" y="-6577"/>
          <a:ext cx="2009179" cy="1305966"/>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 </a:t>
          </a:r>
        </a:p>
      </dsp:txBody>
      <dsp:txXfrm>
        <a:off x="3631162" y="57175"/>
        <a:ext cx="1881675" cy="1178462"/>
      </dsp:txXfrm>
    </dsp:sp>
    <dsp:sp modelId="{21ABCC32-DB64-4E5E-A274-C7BE50BD0C5D}">
      <dsp:nvSpPr>
        <dsp:cNvPr id="0" name=""/>
        <dsp:cNvSpPr/>
      </dsp:nvSpPr>
      <dsp:spPr>
        <a:xfrm>
          <a:off x="1959915" y="646405"/>
          <a:ext cx="5224168" cy="5224168"/>
        </a:xfrm>
        <a:custGeom>
          <a:avLst/>
          <a:gdLst/>
          <a:ahLst/>
          <a:cxnLst/>
          <a:rect l="0" t="0" r="0" b="0"/>
          <a:pathLst>
            <a:path>
              <a:moveTo>
                <a:pt x="3886545" y="332011"/>
              </a:moveTo>
              <a:arcTo wR="2612084" hR="2612084" stAng="17952197" swAng="12135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EACE1BA-F721-4386-AE7C-5DCEA85211BD}">
      <dsp:nvSpPr>
        <dsp:cNvPr id="0" name=""/>
        <dsp:cNvSpPr/>
      </dsp:nvSpPr>
      <dsp:spPr>
        <a:xfrm>
          <a:off x="6051649" y="1798327"/>
          <a:ext cx="2009179" cy="1305966"/>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GB" sz="5400" kern="1200" dirty="0"/>
        </a:p>
      </dsp:txBody>
      <dsp:txXfrm>
        <a:off x="6115401" y="1862079"/>
        <a:ext cx="1881675" cy="1178462"/>
      </dsp:txXfrm>
    </dsp:sp>
    <dsp:sp modelId="{52C349E2-9FE2-49C3-AB43-D2A54718E78A}">
      <dsp:nvSpPr>
        <dsp:cNvPr id="0" name=""/>
        <dsp:cNvSpPr/>
      </dsp:nvSpPr>
      <dsp:spPr>
        <a:xfrm>
          <a:off x="1959915" y="646405"/>
          <a:ext cx="5224168" cy="5224168"/>
        </a:xfrm>
        <a:custGeom>
          <a:avLst/>
          <a:gdLst/>
          <a:ahLst/>
          <a:cxnLst/>
          <a:rect l="0" t="0" r="0" b="0"/>
          <a:pathLst>
            <a:path>
              <a:moveTo>
                <a:pt x="5217936" y="2792410"/>
              </a:moveTo>
              <a:arcTo wR="2612084" hR="2612084" stAng="21837515" swAng="136124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11062EF-9ECD-4F8F-97E8-0DDEC08F11C1}">
      <dsp:nvSpPr>
        <dsp:cNvPr id="0" name=""/>
        <dsp:cNvSpPr/>
      </dsp:nvSpPr>
      <dsp:spPr>
        <a:xfrm>
          <a:off x="5102754" y="4718726"/>
          <a:ext cx="2009179" cy="1305966"/>
        </a:xfrm>
        <a:prstGeom prst="roundRect">
          <a:avLst/>
        </a:prstGeom>
        <a:blipFill rotWithShape="0">
          <a:blip xmlns:r="http://schemas.openxmlformats.org/officeDocument/2006/relationships" r:embed="rId3"/>
          <a:stretch>
            <a:fillRect/>
          </a:stretch>
        </a:blipFill>
        <a:ln w="25400" cap="flat" cmpd="sng" algn="ctr">
          <a:solidFill>
            <a:schemeClr val="bg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GB" sz="5400" kern="1200" dirty="0"/>
        </a:p>
      </dsp:txBody>
      <dsp:txXfrm>
        <a:off x="5166506" y="4782478"/>
        <a:ext cx="1881675" cy="1178462"/>
      </dsp:txXfrm>
    </dsp:sp>
    <dsp:sp modelId="{033702FF-E419-45CE-BF51-D2924A900EE1}">
      <dsp:nvSpPr>
        <dsp:cNvPr id="0" name=""/>
        <dsp:cNvSpPr/>
      </dsp:nvSpPr>
      <dsp:spPr>
        <a:xfrm>
          <a:off x="1959915" y="646405"/>
          <a:ext cx="5224168" cy="5224168"/>
        </a:xfrm>
        <a:custGeom>
          <a:avLst/>
          <a:gdLst/>
          <a:ahLst/>
          <a:cxnLst/>
          <a:rect l="0" t="0" r="0" b="0"/>
          <a:pathLst>
            <a:path>
              <a:moveTo>
                <a:pt x="2933442" y="5204325"/>
              </a:moveTo>
              <a:arcTo wR="2612084" hR="2612084" stAng="4975988" swAng="84802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98D68E1-36BC-4FB8-B5C8-25434D8302B3}">
      <dsp:nvSpPr>
        <dsp:cNvPr id="0" name=""/>
        <dsp:cNvSpPr/>
      </dsp:nvSpPr>
      <dsp:spPr>
        <a:xfrm>
          <a:off x="2032065" y="4616162"/>
          <a:ext cx="2009179" cy="1511095"/>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 </a:t>
          </a:r>
        </a:p>
      </dsp:txBody>
      <dsp:txXfrm>
        <a:off x="2105831" y="4689928"/>
        <a:ext cx="1861647" cy="1363563"/>
      </dsp:txXfrm>
    </dsp:sp>
    <dsp:sp modelId="{7A54B4E4-5F4F-4A5A-9348-032D8B0BF3C2}">
      <dsp:nvSpPr>
        <dsp:cNvPr id="0" name=""/>
        <dsp:cNvSpPr/>
      </dsp:nvSpPr>
      <dsp:spPr>
        <a:xfrm>
          <a:off x="1959915" y="646405"/>
          <a:ext cx="5224168" cy="5224168"/>
        </a:xfrm>
        <a:custGeom>
          <a:avLst/>
          <a:gdLst/>
          <a:ahLst/>
          <a:cxnLst/>
          <a:rect l="0" t="0" r="0" b="0"/>
          <a:pathLst>
            <a:path>
              <a:moveTo>
                <a:pt x="234848" y="3694550"/>
              </a:moveTo>
              <a:arcTo wR="2612084" hR="2612084" stAng="9331080" swAng="12618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1E5A905-7059-420C-9A0E-7F0CC16908F5}">
      <dsp:nvSpPr>
        <dsp:cNvPr id="0" name=""/>
        <dsp:cNvSpPr/>
      </dsp:nvSpPr>
      <dsp:spPr>
        <a:xfrm>
          <a:off x="1083170" y="1798327"/>
          <a:ext cx="2009179" cy="1305966"/>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en-GB" sz="5400" kern="1200" dirty="0"/>
            <a:t> </a:t>
          </a:r>
        </a:p>
      </dsp:txBody>
      <dsp:txXfrm>
        <a:off x="1146922" y="1862079"/>
        <a:ext cx="1881675" cy="1178462"/>
      </dsp:txXfrm>
    </dsp:sp>
    <dsp:sp modelId="{E5E57948-23E7-45E2-B747-273AE9C33EA6}">
      <dsp:nvSpPr>
        <dsp:cNvPr id="0" name=""/>
        <dsp:cNvSpPr/>
      </dsp:nvSpPr>
      <dsp:spPr>
        <a:xfrm>
          <a:off x="1959915" y="646405"/>
          <a:ext cx="5224168" cy="5224168"/>
        </a:xfrm>
        <a:custGeom>
          <a:avLst/>
          <a:gdLst/>
          <a:ahLst/>
          <a:cxnLst/>
          <a:rect l="0" t="0" r="0" b="0"/>
          <a:pathLst>
            <a:path>
              <a:moveTo>
                <a:pt x="627962" y="913188"/>
              </a:moveTo>
              <a:arcTo wR="2612084" hR="2612084" stAng="13234299" swAng="12135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E4CE541-B59B-4F88-A62B-3A13B79171FB}" type="datetimeFigureOut">
              <a:rPr lang="en-GB" smtClean="0"/>
              <a:t>10/11/2020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64236-190C-4E54-9D21-8A98DF127DE8}" type="slidenum">
              <a:rPr lang="en-GB" smtClean="0"/>
              <a:t>‹#›</a:t>
            </a:fld>
            <a:endParaRPr lang="en-GB"/>
          </a:p>
        </p:txBody>
      </p:sp>
    </p:spTree>
    <p:extLst>
      <p:ext uri="{BB962C8B-B14F-4D97-AF65-F5344CB8AC3E}">
        <p14:creationId xmlns:p14="http://schemas.microsoft.com/office/powerpoint/2010/main" val="416121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ropbox.com/s/oki1meu0az8hkjf/SRP_Introduction.mp4?dl=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r>
              <a:rPr lang="en-GB" baseline="0" dirty="0"/>
              <a:t> &amp; introduction</a:t>
            </a:r>
          </a:p>
          <a:p>
            <a:r>
              <a:rPr lang="en-GB" baseline="0" dirty="0"/>
              <a:t>Click on the SRP logo to launch the 2 min intro video</a:t>
            </a:r>
          </a:p>
          <a:p>
            <a:r>
              <a:rPr lang="en-GB" dirty="0"/>
              <a:t>The video is here in case the link breaks - </a:t>
            </a:r>
            <a:r>
              <a:rPr lang="en-US" b="1" u="sng" dirty="0">
                <a:hlinkClick r:id="rId3"/>
              </a:rPr>
              <a:t>SRP_Introduction</a:t>
            </a:r>
            <a:endParaRPr lang="en-GB" dirty="0"/>
          </a:p>
          <a:p>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1</a:t>
            </a:fld>
            <a:endParaRPr lang="en-GB"/>
          </a:p>
        </p:txBody>
      </p:sp>
    </p:spTree>
    <p:extLst>
      <p:ext uri="{BB962C8B-B14F-4D97-AF65-F5344CB8AC3E}">
        <p14:creationId xmlns:p14="http://schemas.microsoft.com/office/powerpoint/2010/main" val="239891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pupil is</a:t>
            </a:r>
            <a:r>
              <a:rPr lang="en-GB" baseline="0" dirty="0"/>
              <a:t> in year four, has a </a:t>
            </a:r>
            <a:r>
              <a:rPr lang="en-GB" baseline="0" dirty="0" err="1"/>
              <a:t>Lexile</a:t>
            </a:r>
            <a:r>
              <a:rPr lang="en-GB" baseline="0" dirty="0"/>
              <a:t> score of 480 and has selected interest categories including Friends, family &amp; Growing up. Amongst others, the books that will be recommended will be:</a:t>
            </a:r>
          </a:p>
          <a:p>
            <a:r>
              <a:rPr lang="en-GB" baseline="0" dirty="0"/>
              <a:t>Stanley, Flat Again by Jeff Brown, which is spot-on for their level</a:t>
            </a:r>
          </a:p>
          <a:p>
            <a:r>
              <a:rPr lang="en-GB" baseline="0" dirty="0"/>
              <a:t>The Tortoise &amp; The Dare, by Terry </a:t>
            </a:r>
            <a:r>
              <a:rPr lang="en-GB" baseline="0" dirty="0" err="1"/>
              <a:t>Deary</a:t>
            </a:r>
            <a:r>
              <a:rPr lang="en-GB" baseline="0" dirty="0"/>
              <a:t> at the top end of the scale and</a:t>
            </a:r>
          </a:p>
          <a:p>
            <a:r>
              <a:rPr lang="en-GB" baseline="0" dirty="0"/>
              <a:t>Goosebumps – I am your evil twin at the bottom end. This book is the one that exemplifies exactly how Reading Pro works. All of the books are ideal for the year four child, but could be read by a year two child. However, this book would never be recommended to a child in year two as it would give them nightmares for a week!</a:t>
            </a:r>
          </a:p>
          <a:p>
            <a:endParaRPr lang="en-GB" baseline="0" dirty="0"/>
          </a:p>
        </p:txBody>
      </p:sp>
      <p:sp>
        <p:nvSpPr>
          <p:cNvPr id="4" name="Slide Number Placeholder 3"/>
          <p:cNvSpPr>
            <a:spLocks noGrp="1"/>
          </p:cNvSpPr>
          <p:nvPr>
            <p:ph type="sldNum" sz="quarter" idx="10"/>
          </p:nvPr>
        </p:nvSpPr>
        <p:spPr/>
        <p:txBody>
          <a:bodyPr/>
          <a:lstStyle/>
          <a:p>
            <a:fld id="{B9064236-190C-4E54-9D21-8A98DF127DE8}" type="slidenum">
              <a:rPr lang="en-GB" smtClean="0"/>
              <a:t>10</a:t>
            </a:fld>
            <a:endParaRPr lang="en-GB"/>
          </a:p>
        </p:txBody>
      </p:sp>
    </p:spTree>
    <p:extLst>
      <p:ext uri="{BB962C8B-B14F-4D97-AF65-F5344CB8AC3E}">
        <p14:creationId xmlns:p14="http://schemas.microsoft.com/office/powerpoint/2010/main" val="785497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choosing a book,</a:t>
            </a:r>
            <a:r>
              <a:rPr lang="en-GB" baseline="0" dirty="0"/>
              <a:t> the child reads it, then logs back into the system in order to take a quiz based on the book. They are given ten questions based on the book, and they need to get seven correct in order to pass the quiz.</a:t>
            </a:r>
          </a:p>
          <a:p>
            <a:r>
              <a:rPr lang="en-GB" baseline="0" dirty="0"/>
              <a:t>Note: the quiz score does not affect the pupil’s </a:t>
            </a:r>
            <a:r>
              <a:rPr lang="en-GB" baseline="0" dirty="0" err="1"/>
              <a:t>Lexile</a:t>
            </a:r>
            <a:r>
              <a:rPr lang="en-GB" baseline="0" dirty="0"/>
              <a:t> score. The benefit for taking a quiz, is that it gives the teacher information about whether the child has understood the book; and it gives the child motivation to earn points towards their next reading certificate.</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11</a:t>
            </a:fld>
            <a:endParaRPr lang="en-GB"/>
          </a:p>
        </p:txBody>
      </p:sp>
    </p:spTree>
    <p:extLst>
      <p:ext uri="{BB962C8B-B14F-4D97-AF65-F5344CB8AC3E}">
        <p14:creationId xmlns:p14="http://schemas.microsoft.com/office/powerpoint/2010/main" val="256987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reporting in Scholastic Reading Pro is very simple, but very powerful. The data here is a screenshot from the video, and will never be as simple as this, but even at this level, we can start to see that there are some stories to be told…</a:t>
            </a:r>
          </a:p>
          <a:p>
            <a:pPr marL="171450" indent="-171450">
              <a:buFont typeface="Arial" pitchFamily="34" charset="0"/>
              <a:buChar char="•"/>
            </a:pPr>
            <a:r>
              <a:rPr lang="en-GB" baseline="0" dirty="0"/>
              <a:t>First, you need to know that the green bar is the first reading test the child took, and the purple is the most-recent test.</a:t>
            </a:r>
          </a:p>
          <a:p>
            <a:pPr marL="171450" indent="-171450">
              <a:buFont typeface="Arial" pitchFamily="34" charset="0"/>
              <a:buChar char="•"/>
            </a:pPr>
            <a:r>
              <a:rPr lang="en-GB" baseline="0" dirty="0"/>
              <a:t>Therefore, you can look at Christopher Hayden and see that in the first test he was a 600L and he has increased his score by 150L, which is very good progress.</a:t>
            </a:r>
          </a:p>
          <a:p>
            <a:pPr marL="171450" indent="-171450">
              <a:buFont typeface="Arial" pitchFamily="34" charset="0"/>
              <a:buChar char="•"/>
            </a:pPr>
            <a:r>
              <a:rPr lang="en-GB" baseline="0" dirty="0"/>
              <a:t>You can look at a child like Anne though, who was one of the top two readers in the class, and her </a:t>
            </a:r>
            <a:r>
              <a:rPr lang="en-GB" baseline="0" dirty="0" err="1"/>
              <a:t>Lexile</a:t>
            </a:r>
            <a:r>
              <a:rPr lang="en-GB" baseline="0" dirty="0"/>
              <a:t> score hasn’t improved at all between the two tests.</a:t>
            </a:r>
          </a:p>
          <a:p>
            <a:r>
              <a:rPr lang="en-GB" baseline="0" dirty="0"/>
              <a:t>This data can give you a really good starting point for asking questions, and we’ll go into this in more detail later on.</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12</a:t>
            </a:fld>
            <a:endParaRPr lang="en-GB"/>
          </a:p>
        </p:txBody>
      </p:sp>
    </p:spTree>
    <p:extLst>
      <p:ext uri="{BB962C8B-B14F-4D97-AF65-F5344CB8AC3E}">
        <p14:creationId xmlns:p14="http://schemas.microsoft.com/office/powerpoint/2010/main" val="685005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Pupils</a:t>
            </a:r>
            <a:r>
              <a:rPr lang="en-GB" baseline="0" dirty="0"/>
              <a:t> who read more, achieve more. That was the basis for the Read Every Day campaign that Scholastic were part of in 2013; and is backed up by research from all over the world, including here in the UK.</a:t>
            </a:r>
          </a:p>
          <a:p>
            <a:r>
              <a:rPr lang="en-GB" baseline="0" dirty="0"/>
              <a:t>The bit that is very important though, is if you can keep the child in their </a:t>
            </a:r>
            <a:r>
              <a:rPr lang="en-GB" baseline="0" dirty="0" err="1"/>
              <a:t>Lexile</a:t>
            </a:r>
            <a:r>
              <a:rPr lang="en-GB" baseline="0" dirty="0"/>
              <a:t> scale whilst reading, you can ensure that their reading progression is improving at its optimum pace.</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13</a:t>
            </a:fld>
            <a:endParaRPr lang="en-GB"/>
          </a:p>
        </p:txBody>
      </p:sp>
    </p:spTree>
    <p:extLst>
      <p:ext uri="{BB962C8B-B14F-4D97-AF65-F5344CB8AC3E}">
        <p14:creationId xmlns:p14="http://schemas.microsoft.com/office/powerpoint/2010/main" val="156405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recap.</a:t>
            </a:r>
            <a:r>
              <a:rPr lang="en-GB" baseline="0" dirty="0"/>
              <a:t> </a:t>
            </a:r>
          </a:p>
          <a:p>
            <a:pPr marL="228600" indent="-228600">
              <a:buAutoNum type="arabicParenR"/>
            </a:pPr>
            <a:r>
              <a:rPr lang="en-GB" baseline="0" dirty="0"/>
              <a:t>The child takes a reading test</a:t>
            </a:r>
          </a:p>
          <a:p>
            <a:pPr marL="228600" indent="-228600">
              <a:buAutoNum type="arabicParenR"/>
            </a:pPr>
            <a:r>
              <a:rPr lang="en-GB" baseline="0" dirty="0"/>
              <a:t>They get their </a:t>
            </a:r>
            <a:r>
              <a:rPr lang="en-GB" baseline="0" dirty="0" err="1"/>
              <a:t>Lexile</a:t>
            </a:r>
            <a:r>
              <a:rPr lang="en-GB" baseline="0" dirty="0"/>
              <a:t> score</a:t>
            </a:r>
          </a:p>
          <a:p>
            <a:pPr marL="228600" indent="-228600">
              <a:buAutoNum type="arabicParenR"/>
            </a:pPr>
            <a:r>
              <a:rPr lang="en-GB" baseline="0" dirty="0"/>
              <a:t>They choose their interest levels</a:t>
            </a:r>
          </a:p>
          <a:p>
            <a:pPr marL="228600" indent="-228600">
              <a:buAutoNum type="arabicParenR"/>
            </a:pPr>
            <a:r>
              <a:rPr lang="en-GB" baseline="0" dirty="0"/>
              <a:t>They read one of the recommended books</a:t>
            </a:r>
          </a:p>
          <a:p>
            <a:pPr marL="228600" indent="-228600">
              <a:buAutoNum type="arabicParenR"/>
            </a:pPr>
            <a:r>
              <a:rPr lang="en-GB" baseline="0" dirty="0"/>
              <a:t>They take a quiz based on that book</a:t>
            </a:r>
          </a:p>
          <a:p>
            <a:pPr marL="228600" indent="-228600">
              <a:buAutoNum type="arabicParenR"/>
            </a:pPr>
            <a:r>
              <a:rPr lang="en-GB" baseline="0" dirty="0"/>
              <a:t>They go back to 4) until their teacher tells them to take another reading test, whereupon they start again at 1)</a:t>
            </a:r>
          </a:p>
          <a:p>
            <a:pPr marL="228600" indent="-228600">
              <a:buAutoNum type="arabicParenR"/>
            </a:pPr>
            <a:r>
              <a:rPr lang="en-GB" baseline="0" dirty="0"/>
              <a:t>All the time this is going on, the pupil’s reading level increases, and the teacher has lots of data to analyse!</a:t>
            </a:r>
          </a:p>
        </p:txBody>
      </p:sp>
      <p:sp>
        <p:nvSpPr>
          <p:cNvPr id="4" name="Slide Number Placeholder 3"/>
          <p:cNvSpPr>
            <a:spLocks noGrp="1"/>
          </p:cNvSpPr>
          <p:nvPr>
            <p:ph type="sldNum" sz="quarter" idx="10"/>
          </p:nvPr>
        </p:nvSpPr>
        <p:spPr/>
        <p:txBody>
          <a:bodyPr/>
          <a:lstStyle/>
          <a:p>
            <a:fld id="{B9064236-190C-4E54-9D21-8A98DF127DE8}" type="slidenum">
              <a:rPr lang="en-GB" smtClean="0"/>
              <a:t>14</a:t>
            </a:fld>
            <a:endParaRPr lang="en-GB"/>
          </a:p>
        </p:txBody>
      </p:sp>
    </p:spTree>
    <p:extLst>
      <p:ext uri="{BB962C8B-B14F-4D97-AF65-F5344CB8AC3E}">
        <p14:creationId xmlns:p14="http://schemas.microsoft.com/office/powerpoint/2010/main" val="6045725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9064236-190C-4E54-9D21-8A98DF127DE8}" type="slidenum">
              <a:rPr lang="en-GB" smtClean="0"/>
              <a:t>15</a:t>
            </a:fld>
            <a:endParaRPr lang="en-GB"/>
          </a:p>
        </p:txBody>
      </p:sp>
    </p:spTree>
    <p:extLst>
      <p:ext uri="{BB962C8B-B14F-4D97-AF65-F5344CB8AC3E}">
        <p14:creationId xmlns:p14="http://schemas.microsoft.com/office/powerpoint/2010/main" val="39894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three principles</a:t>
            </a:r>
            <a:r>
              <a:rPr lang="en-US" baseline="0" dirty="0"/>
              <a:t> that Reading Pro is based on:</a:t>
            </a:r>
          </a:p>
          <a:p>
            <a:r>
              <a:rPr lang="en-US" b="1" baseline="0" dirty="0"/>
              <a:t>Assessment</a:t>
            </a:r>
            <a:r>
              <a:rPr lang="en-US" baseline="0" dirty="0"/>
              <a:t>: children take a formal reading test three or four times per year. Ideally September, January and after Easter. The fourth would be at the end of the summer term so that you can see progression from the start of term to the end. Any more than four times in a year (there’s a temptation to do a test every half-term</a:t>
            </a:r>
          </a:p>
          <a:p>
            <a:r>
              <a:rPr lang="en-US" b="1" baseline="0" dirty="0"/>
              <a:t>Information</a:t>
            </a:r>
            <a:r>
              <a:rPr lang="en-US" baseline="0" dirty="0"/>
              <a:t>: once the children have finished taking their reading test, the information is passed – real-time – to the teacher who can look at it by class, and by pupil to identify where children can improve</a:t>
            </a:r>
          </a:p>
          <a:p>
            <a:r>
              <a:rPr lang="en-US" b="1" baseline="0" dirty="0"/>
              <a:t>Development</a:t>
            </a:r>
            <a:r>
              <a:rPr lang="en-US" baseline="0" dirty="0"/>
              <a:t>: Children are recommended the right book at the right time to ensure that their reading progresses as well as it possibly can</a:t>
            </a:r>
            <a:endParaRPr lang="en-US" dirty="0"/>
          </a:p>
        </p:txBody>
      </p:sp>
      <p:sp>
        <p:nvSpPr>
          <p:cNvPr id="4" name="Slide Number Placeholder 3"/>
          <p:cNvSpPr>
            <a:spLocks noGrp="1"/>
          </p:cNvSpPr>
          <p:nvPr>
            <p:ph type="sldNum" sz="quarter" idx="10"/>
          </p:nvPr>
        </p:nvSpPr>
        <p:spPr/>
        <p:txBody>
          <a:bodyPr/>
          <a:lstStyle/>
          <a:p>
            <a:fld id="{1398A0F6-1C13-44DB-AD1B-A1C046145FB0}" type="slidenum">
              <a:rPr lang="en-US" smtClean="0"/>
              <a:pPr/>
              <a:t>2</a:t>
            </a:fld>
            <a:endParaRPr lang="en-US"/>
          </a:p>
        </p:txBody>
      </p:sp>
    </p:spTree>
    <p:extLst>
      <p:ext uri="{BB962C8B-B14F-4D97-AF65-F5344CB8AC3E}">
        <p14:creationId xmlns:p14="http://schemas.microsoft.com/office/powerpoint/2010/main" val="3131698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first time a child logs into Reading Pro, they are asked to take a Reading Pro Test. This test is adaptive, starting at the child’s chronological age and getting harder if they get answers correct and easier if they get them wrong.</a:t>
            </a:r>
          </a:p>
          <a:p>
            <a:r>
              <a:rPr lang="en-GB" baseline="0" dirty="0"/>
              <a:t>The test is made up of 20 questions taken from a bank of over 4000 carefully measured questions taken from real books. Children don’t need to have any knowledge of the book, as the test is based on that paragraph.</a:t>
            </a:r>
          </a:p>
          <a:p>
            <a:r>
              <a:rPr lang="en-GB" baseline="0" dirty="0"/>
              <a:t>The questions only test the child’s literal comprehension skills, not inference, visualisation etc.</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3</a:t>
            </a:fld>
            <a:endParaRPr lang="en-GB"/>
          </a:p>
        </p:txBody>
      </p:sp>
    </p:spTree>
    <p:extLst>
      <p:ext uri="{BB962C8B-B14F-4D97-AF65-F5344CB8AC3E}">
        <p14:creationId xmlns:p14="http://schemas.microsoft.com/office/powerpoint/2010/main" val="210410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is how the test works. The child starts at their chronological age, in this case a child in year 2. You can see from the graph that the questions get harder very quickly in the first section (between question 2 and 3 it is nearly 100L increase) until the child gets their first question incorrect at number 7 (orange bars are incorrect answers). It then becomes a more gradual increase in complexity and  you can see in the third section the questions are getting only slightly harder each time and on question 21, the child has gained a score of 620L.</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4</a:t>
            </a:fld>
            <a:endParaRPr lang="en-GB"/>
          </a:p>
        </p:txBody>
      </p:sp>
    </p:spTree>
    <p:extLst>
      <p:ext uri="{BB962C8B-B14F-4D97-AF65-F5344CB8AC3E}">
        <p14:creationId xmlns:p14="http://schemas.microsoft.com/office/powerpoint/2010/main" val="119357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child is given their </a:t>
            </a:r>
            <a:r>
              <a:rPr lang="en-GB" dirty="0" err="1"/>
              <a:t>Lexile</a:t>
            </a:r>
            <a:r>
              <a:rPr lang="en-GB" baseline="0" dirty="0"/>
              <a:t> score – in this case Lara scored 620L and she then goes to create her reading list</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5</a:t>
            </a:fld>
            <a:endParaRPr lang="en-GB"/>
          </a:p>
        </p:txBody>
      </p:sp>
    </p:spTree>
    <p:extLst>
      <p:ext uri="{BB962C8B-B14F-4D97-AF65-F5344CB8AC3E}">
        <p14:creationId xmlns:p14="http://schemas.microsoft.com/office/powerpoint/2010/main" val="331520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create a reading list, Lara needs to select one of the</a:t>
            </a:r>
            <a:r>
              <a:rPr lang="en-GB" baseline="0" dirty="0"/>
              <a:t> interest categories. This screenshot from the video only shows 9 interests, but there are really 24. They also change depending on the age of the child from ‘In the Past’ to ‘Historical stories’ and ‘Funny stories’ to ‘Humour’ for example.</a:t>
            </a:r>
          </a:p>
          <a:p>
            <a:r>
              <a:rPr lang="en-GB" baseline="0" dirty="0"/>
              <a:t>At this point, it is worth us taking of stock of what Reading Pro knows about the pupil:</a:t>
            </a:r>
          </a:p>
          <a:p>
            <a:pPr marL="171450" indent="-171450">
              <a:buFont typeface="Arial" pitchFamily="34" charset="0"/>
              <a:buChar char="•"/>
            </a:pPr>
            <a:r>
              <a:rPr lang="en-GB" baseline="0" dirty="0"/>
              <a:t>It knows the age of Lara</a:t>
            </a:r>
          </a:p>
          <a:p>
            <a:pPr marL="171450" indent="-171450">
              <a:buFont typeface="Arial" pitchFamily="34" charset="0"/>
              <a:buChar char="•"/>
            </a:pPr>
            <a:r>
              <a:rPr lang="en-GB" baseline="0" dirty="0"/>
              <a:t>It knows how well Lara can read</a:t>
            </a:r>
          </a:p>
          <a:p>
            <a:pPr marL="171450" indent="-171450">
              <a:buFont typeface="Arial" pitchFamily="34" charset="0"/>
              <a:buChar char="•"/>
            </a:pPr>
            <a:r>
              <a:rPr lang="en-GB" baseline="0" dirty="0"/>
              <a:t>It knows what Lara likes to read.</a:t>
            </a:r>
          </a:p>
          <a:p>
            <a:r>
              <a:rPr lang="en-GB" baseline="0" dirty="0"/>
              <a:t>And now it can recommend Lara the best books to read</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6</a:t>
            </a:fld>
            <a:endParaRPr lang="en-GB"/>
          </a:p>
        </p:txBody>
      </p:sp>
    </p:spTree>
    <p:extLst>
      <p:ext uri="{BB962C8B-B14F-4D97-AF65-F5344CB8AC3E}">
        <p14:creationId xmlns:p14="http://schemas.microsoft.com/office/powerpoint/2010/main" val="1145798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I’ve taken</a:t>
            </a:r>
            <a:r>
              <a:rPr lang="en-GB" baseline="0" dirty="0"/>
              <a:t> the three children in the video we watched at the start of this session and assumed that they are all in year four, but that they are all reading at different levels.</a:t>
            </a:r>
          </a:p>
          <a:p>
            <a:r>
              <a:rPr lang="en-GB" baseline="0" dirty="0"/>
              <a:t>So, the child in the middle is our ‘average’ child – the one who is a proficient reader and reading at their expected level.</a:t>
            </a:r>
          </a:p>
          <a:p>
            <a:r>
              <a:rPr lang="en-GB" baseline="0" dirty="0"/>
              <a:t>The child on the left is reading two years behind their chronological age, so a Year four child working at the level of a year two reader – this child is a Basic reader</a:t>
            </a:r>
          </a:p>
          <a:p>
            <a:r>
              <a:rPr lang="en-GB" baseline="0" dirty="0"/>
              <a:t>And the child on the right is working two years ahead of their chronological age, so a year four child working at year six level – this child is an Advanced reader</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7</a:t>
            </a:fld>
            <a:endParaRPr lang="en-GB"/>
          </a:p>
        </p:txBody>
      </p:sp>
    </p:spTree>
    <p:extLst>
      <p:ext uri="{BB962C8B-B14F-4D97-AF65-F5344CB8AC3E}">
        <p14:creationId xmlns:p14="http://schemas.microsoft.com/office/powerpoint/2010/main" val="47042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pupil is</a:t>
            </a:r>
            <a:r>
              <a:rPr lang="en-GB" baseline="0" dirty="0"/>
              <a:t> in year four, has a </a:t>
            </a:r>
            <a:r>
              <a:rPr lang="en-GB" baseline="0" dirty="0" err="1"/>
              <a:t>Lexile</a:t>
            </a:r>
            <a:r>
              <a:rPr lang="en-GB" baseline="0" dirty="0"/>
              <a:t> score of 700 and has selected interest categories including Animals and Pets. Amongst others, the books that will be recommended will be:</a:t>
            </a:r>
          </a:p>
          <a:p>
            <a:pPr marL="171450" indent="-171450">
              <a:buFont typeface="Arial" pitchFamily="34" charset="0"/>
              <a:buChar char="•"/>
            </a:pPr>
            <a:r>
              <a:rPr lang="en-GB" baseline="0" dirty="0"/>
              <a:t>The Invisible Dog by Dick-King Smith which is spot on her 700L score</a:t>
            </a:r>
          </a:p>
          <a:p>
            <a:pPr marL="171450" indent="-171450">
              <a:buFont typeface="Arial" pitchFamily="34" charset="0"/>
              <a:buChar char="•"/>
            </a:pPr>
            <a:r>
              <a:rPr lang="en-GB" baseline="0" dirty="0"/>
              <a:t>Roald Dahl’s Fantastic Mr Fox at the lower end of the scale (remembering that the scale goes 100L below her score and 50L above)</a:t>
            </a:r>
          </a:p>
          <a:p>
            <a:pPr marL="171450" indent="-171450">
              <a:buFont typeface="Arial" pitchFamily="34" charset="0"/>
              <a:buChar char="•"/>
            </a:pPr>
            <a:r>
              <a:rPr lang="en-GB" baseline="0" dirty="0"/>
              <a:t>And The Sandman &amp; The Turtles by Michael </a:t>
            </a:r>
            <a:r>
              <a:rPr lang="en-GB" baseline="0" dirty="0" err="1"/>
              <a:t>Morpurgo</a:t>
            </a:r>
            <a:r>
              <a:rPr lang="en-GB" baseline="0" dirty="0"/>
              <a:t> at the top end.</a:t>
            </a:r>
          </a:p>
          <a:p>
            <a:r>
              <a:rPr lang="en-GB" baseline="0" dirty="0"/>
              <a:t>All three of these books are perfect for her chronological age, and reading age, and all will keep her reading progression going at the correct pace</a:t>
            </a:r>
            <a:endParaRPr lang="en-GB" dirty="0"/>
          </a:p>
        </p:txBody>
      </p:sp>
      <p:sp>
        <p:nvSpPr>
          <p:cNvPr id="4" name="Slide Number Placeholder 3"/>
          <p:cNvSpPr>
            <a:spLocks noGrp="1"/>
          </p:cNvSpPr>
          <p:nvPr>
            <p:ph type="sldNum" sz="quarter" idx="10"/>
          </p:nvPr>
        </p:nvSpPr>
        <p:spPr/>
        <p:txBody>
          <a:bodyPr/>
          <a:lstStyle/>
          <a:p>
            <a:fld id="{B9064236-190C-4E54-9D21-8A98DF127DE8}" type="slidenum">
              <a:rPr lang="en-GB" smtClean="0"/>
              <a:t>8</a:t>
            </a:fld>
            <a:endParaRPr lang="en-GB"/>
          </a:p>
        </p:txBody>
      </p:sp>
    </p:spTree>
    <p:extLst>
      <p:ext uri="{BB962C8B-B14F-4D97-AF65-F5344CB8AC3E}">
        <p14:creationId xmlns:p14="http://schemas.microsoft.com/office/powerpoint/2010/main" val="174115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Finally, this pupil is</a:t>
            </a:r>
            <a:r>
              <a:rPr lang="en-GB" baseline="0" dirty="0"/>
              <a:t> in year four, has a </a:t>
            </a:r>
            <a:r>
              <a:rPr lang="en-GB" baseline="0" dirty="0" err="1"/>
              <a:t>Lexile</a:t>
            </a:r>
            <a:r>
              <a:rPr lang="en-GB" baseline="0" dirty="0"/>
              <a:t> score of 880 and has selected interest categories including Friends, family &amp; Growing up, In the past and Action &amp; Adventure. Amongst others, the books that will be recommended will be:</a:t>
            </a:r>
          </a:p>
          <a:p>
            <a:pPr marL="171450" indent="-171450">
              <a:buFont typeface="Arial" pitchFamily="34" charset="0"/>
              <a:buChar char="•"/>
            </a:pPr>
            <a:r>
              <a:rPr lang="en-GB" baseline="0" dirty="0"/>
              <a:t>Harry Potter and the Philosophers Stone which is perfect for their level</a:t>
            </a:r>
          </a:p>
          <a:p>
            <a:pPr marL="171450" indent="-171450">
              <a:buFont typeface="Arial" pitchFamily="34" charset="0"/>
              <a:buChar char="•"/>
            </a:pPr>
            <a:r>
              <a:rPr lang="en-GB" baseline="0" dirty="0"/>
              <a:t>Billy the Kid, by Michael </a:t>
            </a:r>
            <a:r>
              <a:rPr lang="en-GB" baseline="0" dirty="0" err="1"/>
              <a:t>Morpurgo</a:t>
            </a:r>
            <a:r>
              <a:rPr lang="en-GB" baseline="0" dirty="0"/>
              <a:t> at the lower end of the scale and</a:t>
            </a:r>
          </a:p>
          <a:p>
            <a:pPr marL="171450" indent="-171450">
              <a:buFont typeface="Arial" pitchFamily="34" charset="0"/>
              <a:buChar char="•"/>
            </a:pPr>
            <a:r>
              <a:rPr lang="en-GB" baseline="0" dirty="0"/>
              <a:t>The Measly Middle Ages, a non-fiction history title at the top end of the scale</a:t>
            </a:r>
          </a:p>
        </p:txBody>
      </p:sp>
      <p:sp>
        <p:nvSpPr>
          <p:cNvPr id="4" name="Slide Number Placeholder 3"/>
          <p:cNvSpPr>
            <a:spLocks noGrp="1"/>
          </p:cNvSpPr>
          <p:nvPr>
            <p:ph type="sldNum" sz="quarter" idx="10"/>
          </p:nvPr>
        </p:nvSpPr>
        <p:spPr/>
        <p:txBody>
          <a:bodyPr/>
          <a:lstStyle/>
          <a:p>
            <a:fld id="{B9064236-190C-4E54-9D21-8A98DF127DE8}" type="slidenum">
              <a:rPr lang="en-GB" smtClean="0"/>
              <a:t>9</a:t>
            </a:fld>
            <a:endParaRPr lang="en-GB"/>
          </a:p>
        </p:txBody>
      </p:sp>
    </p:spTree>
    <p:extLst>
      <p:ext uri="{BB962C8B-B14F-4D97-AF65-F5344CB8AC3E}">
        <p14:creationId xmlns:p14="http://schemas.microsoft.com/office/powerpoint/2010/main" val="391608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SLP_EDIT_FINAL_ENGLAND_720.mp4"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3074F80-B12D-4A64-872C-65F8EADF7A6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1051304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074F80-B12D-4A64-872C-65F8EADF7A6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351497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3074F80-B12D-4A64-872C-65F8EADF7A6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261762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2967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074F80-B12D-4A64-872C-65F8EADF7A6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240849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3074F80-B12D-4A64-872C-65F8EADF7A6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318091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3074F80-B12D-4A64-872C-65F8EADF7A67}" type="datetimeFigureOut">
              <a:rPr lang="en-GB" smtClean="0"/>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71617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3074F80-B12D-4A64-872C-65F8EADF7A67}"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395543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213756" y="6252357"/>
            <a:ext cx="9868395" cy="694707"/>
          </a:xfrm>
          <a:prstGeom prst="rect">
            <a:avLst/>
          </a:prstGeom>
          <a:solidFill>
            <a:srgbClr val="D30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33074F80-B12D-4A64-872C-65F8EADF7A67}"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86BAE2-C622-4D92-A1DF-195253148B48}" type="slidenum">
              <a:rPr lang="en-GB" smtClean="0"/>
              <a:t>‹#›</a:t>
            </a:fld>
            <a:endParaRPr lang="en-GB"/>
          </a:p>
        </p:txBody>
      </p:sp>
      <p:pic>
        <p:nvPicPr>
          <p:cNvPr id="7" name="Picture 6">
            <a:hlinkClick r:id="rId2" action="ppaction://hlinkfile"/>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104"/>
          <a:stretch/>
        </p:blipFill>
        <p:spPr>
          <a:xfrm>
            <a:off x="56445" y="5949244"/>
            <a:ext cx="1471440" cy="947976"/>
          </a:xfrm>
          <a:prstGeom prst="rect">
            <a:avLst/>
          </a:prstGeom>
          <a:noFill/>
          <a:ln>
            <a:noFill/>
          </a:ln>
        </p:spPr>
      </p:pic>
    </p:spTree>
    <p:extLst>
      <p:ext uri="{BB962C8B-B14F-4D97-AF65-F5344CB8AC3E}">
        <p14:creationId xmlns:p14="http://schemas.microsoft.com/office/powerpoint/2010/main" val="3035331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074F80-B12D-4A64-872C-65F8EADF7A6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279925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074F80-B12D-4A64-872C-65F8EADF7A6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86BAE2-C622-4D92-A1DF-195253148B48}" type="slidenum">
              <a:rPr lang="en-GB" smtClean="0"/>
              <a:t>‹#›</a:t>
            </a:fld>
            <a:endParaRPr lang="en-GB"/>
          </a:p>
        </p:txBody>
      </p:sp>
    </p:spTree>
    <p:extLst>
      <p:ext uri="{BB962C8B-B14F-4D97-AF65-F5344CB8AC3E}">
        <p14:creationId xmlns:p14="http://schemas.microsoft.com/office/powerpoint/2010/main" val="88653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SLP_EDIT_FINAL_ENGLAND_720.mp4"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74F80-B12D-4A64-872C-65F8EADF7A67}" type="datetimeFigureOut">
              <a:rPr lang="en-GB" smtClean="0"/>
              <a:t>10/11/2020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6BAE2-C622-4D92-A1DF-195253148B48}" type="slidenum">
              <a:rPr lang="en-GB" smtClean="0"/>
              <a:t>‹#›</a:t>
            </a:fld>
            <a:endParaRPr lang="en-GB"/>
          </a:p>
        </p:txBody>
      </p:sp>
      <p:sp>
        <p:nvSpPr>
          <p:cNvPr id="8" name="Rectangle 7"/>
          <p:cNvSpPr/>
          <p:nvPr userDrawn="1"/>
        </p:nvSpPr>
        <p:spPr>
          <a:xfrm>
            <a:off x="-213756" y="6252357"/>
            <a:ext cx="9868395" cy="694707"/>
          </a:xfrm>
          <a:prstGeom prst="rect">
            <a:avLst/>
          </a:prstGeom>
          <a:solidFill>
            <a:srgbClr val="D303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hlinkClick r:id="rId13" action="ppaction://hlinkfile"/>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r="-104"/>
          <a:stretch/>
        </p:blipFill>
        <p:spPr>
          <a:xfrm>
            <a:off x="56445" y="5949244"/>
            <a:ext cx="1471440" cy="947976"/>
          </a:xfrm>
          <a:prstGeom prst="rect">
            <a:avLst/>
          </a:prstGeom>
          <a:noFill/>
          <a:ln>
            <a:noFill/>
          </a:ln>
        </p:spPr>
      </p:pic>
    </p:spTree>
    <p:extLst>
      <p:ext uri="{BB962C8B-B14F-4D97-AF65-F5344CB8AC3E}">
        <p14:creationId xmlns:p14="http://schemas.microsoft.com/office/powerpoint/2010/main" val="2780960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SLP_EDIT_FINAL_ENGLAND_720.mp4"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2.tmp"/><Relationship Id="rId7"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tmp"/><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tmp"/><Relationship Id="rId4" Type="http://schemas.openxmlformats.org/officeDocument/2006/relationships/image" Target="../media/image11.tmp"/></Relationships>
</file>

<file path=ppt/slides/_rels/slide8.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0.tmp"/><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7.tmp"/><Relationship Id="rId3" Type="http://schemas.openxmlformats.org/officeDocument/2006/relationships/image" Target="../media/image11.tmp"/><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3.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8140" y="4390028"/>
            <a:ext cx="6239435" cy="1323439"/>
          </a:xfrm>
          <a:prstGeom prst="rect">
            <a:avLst/>
          </a:prstGeom>
          <a:noFill/>
        </p:spPr>
        <p:txBody>
          <a:bodyPr wrap="square" rtlCol="0">
            <a:spAutoFit/>
          </a:bodyPr>
          <a:lstStyle/>
          <a:p>
            <a:pPr algn="ctr"/>
            <a:r>
              <a:rPr lang="en-GB" sz="4000" b="1" dirty="0"/>
              <a:t>The right book, to the right child, at the right time</a:t>
            </a:r>
          </a:p>
        </p:txBody>
      </p:sp>
      <p:pic>
        <p:nvPicPr>
          <p:cNvPr id="4" name="Picture 3">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671" y="638057"/>
            <a:ext cx="6031764" cy="3890022"/>
          </a:xfrm>
          <a:prstGeom prst="rect">
            <a:avLst/>
          </a:prstGeom>
          <a:noFill/>
          <a:ln>
            <a:noFill/>
          </a:ln>
        </p:spPr>
      </p:pic>
    </p:spTree>
    <p:extLst>
      <p:ext uri="{BB962C8B-B14F-4D97-AF65-F5344CB8AC3E}">
        <p14:creationId xmlns:p14="http://schemas.microsoft.com/office/powerpoint/2010/main" val="338975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25301" y="0"/>
            <a:ext cx="9930808" cy="7113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descr="SLP_EDIT_FINAL_ENGLAND_720.mp4 - VLC media play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68341" cy="5157192"/>
          </a:xfrm>
        </p:spPr>
      </p:pic>
      <p:pic>
        <p:nvPicPr>
          <p:cNvPr id="2050" name="Picture 2" descr="http://img3.wikia.nocookie.net/__cb20100414163236/goosebumps/images/d/de/I_Am_Your_Evil_Tw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197" y="4808808"/>
            <a:ext cx="1126110" cy="1771200"/>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7704" y="5157192"/>
            <a:ext cx="648072" cy="369332"/>
          </a:xfrm>
          <a:prstGeom prst="rect">
            <a:avLst/>
          </a:prstGeom>
          <a:noFill/>
        </p:spPr>
        <p:txBody>
          <a:bodyPr wrap="square" rtlCol="0">
            <a:spAutoFit/>
          </a:bodyPr>
          <a:lstStyle/>
          <a:p>
            <a:r>
              <a:rPr lang="en-US" dirty="0"/>
              <a:t>380L</a:t>
            </a:r>
            <a:endParaRPr lang="en-GB" dirty="0"/>
          </a:p>
        </p:txBody>
      </p:sp>
      <p:sp>
        <p:nvSpPr>
          <p:cNvPr id="7" name="TextBox 6"/>
          <p:cNvSpPr txBox="1"/>
          <p:nvPr/>
        </p:nvSpPr>
        <p:spPr>
          <a:xfrm>
            <a:off x="8172400" y="5157192"/>
            <a:ext cx="971600" cy="369332"/>
          </a:xfrm>
          <a:prstGeom prst="rect">
            <a:avLst/>
          </a:prstGeom>
          <a:noFill/>
        </p:spPr>
        <p:txBody>
          <a:bodyPr wrap="square" rtlCol="0">
            <a:spAutoFit/>
          </a:bodyPr>
          <a:lstStyle/>
          <a:p>
            <a:r>
              <a:rPr lang="en-US" dirty="0"/>
              <a:t>530L</a:t>
            </a:r>
            <a:endParaRPr lang="en-GB" dirty="0"/>
          </a:p>
        </p:txBody>
      </p:sp>
      <p:sp>
        <p:nvSpPr>
          <p:cNvPr id="8" name="Oval 7"/>
          <p:cNvSpPr/>
          <p:nvPr/>
        </p:nvSpPr>
        <p:spPr>
          <a:xfrm>
            <a:off x="4283968" y="1206044"/>
            <a:ext cx="648072" cy="360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211960" y="1196752"/>
            <a:ext cx="720080" cy="369332"/>
          </a:xfrm>
          <a:prstGeom prst="rect">
            <a:avLst/>
          </a:prstGeom>
          <a:noFill/>
        </p:spPr>
        <p:txBody>
          <a:bodyPr wrap="square" rtlCol="0">
            <a:spAutoFit/>
          </a:bodyPr>
          <a:lstStyle/>
          <a:p>
            <a:r>
              <a:rPr lang="en-GB" dirty="0">
                <a:solidFill>
                  <a:schemeClr val="tx2"/>
                </a:solidFill>
                <a:latin typeface="Arial Narrow" pitchFamily="34" charset="0"/>
              </a:rPr>
              <a:t>480L</a:t>
            </a:r>
            <a:endParaRPr lang="en-GB" sz="2400" dirty="0">
              <a:solidFill>
                <a:schemeClr val="tx2"/>
              </a:solidFill>
              <a:latin typeface="Arial Narrow" pitchFamily="34" charset="0"/>
            </a:endParaRPr>
          </a:p>
        </p:txBody>
      </p:sp>
      <p:pic>
        <p:nvPicPr>
          <p:cNvPr id="11" name="Picture 14" descr="http://metuchenschools.org/metuchen/Campbell%20Elementary%20School/Teachers'%20Websites/_Ms%20Kulesza/Online%20Activities/__READING.html_files/stanley-flat-again-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2224" y="4869160"/>
            <a:ext cx="1177848" cy="1771200"/>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148064" y="5157192"/>
            <a:ext cx="648072" cy="369332"/>
          </a:xfrm>
          <a:prstGeom prst="rect">
            <a:avLst/>
          </a:prstGeom>
          <a:noFill/>
        </p:spPr>
        <p:txBody>
          <a:bodyPr wrap="square" rtlCol="0">
            <a:spAutoFit/>
          </a:bodyPr>
          <a:lstStyle/>
          <a:p>
            <a:r>
              <a:rPr lang="en-US" dirty="0"/>
              <a:t>480L</a:t>
            </a:r>
            <a:endParaRPr lang="en-GB"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5932" y="2204864"/>
            <a:ext cx="1339844" cy="864096"/>
          </a:xfrm>
          <a:prstGeom prst="rect">
            <a:avLst/>
          </a:prstGeom>
          <a:ln>
            <a:noFill/>
          </a:ln>
          <a:effectLst>
            <a:outerShdw blurRad="190500" algn="tl" rotWithShape="0">
              <a:srgbClr val="000000">
                <a:alpha val="70000"/>
              </a:srgbClr>
            </a:outerShdw>
          </a:effectLst>
        </p:spPr>
      </p:pic>
      <p:pic>
        <p:nvPicPr>
          <p:cNvPr id="15" name="Picture 14" descr="Scholastic Reading Pro - Google Chrome"/>
          <p:cNvPicPr>
            <a:picLocks noChangeAspect="1"/>
          </p:cNvPicPr>
          <p:nvPr/>
        </p:nvPicPr>
        <p:blipFill rotWithShape="1">
          <a:blip r:embed="rId7">
            <a:extLst>
              <a:ext uri="{28A0092B-C50C-407E-A947-70E740481C1C}">
                <a14:useLocalDpi xmlns:a14="http://schemas.microsoft.com/office/drawing/2010/main" val="0"/>
              </a:ext>
            </a:extLst>
          </a:blip>
          <a:srcRect l="47739" t="32740" r="45630" b="54439"/>
          <a:stretch/>
        </p:blipFill>
        <p:spPr>
          <a:xfrm>
            <a:off x="8114377" y="2009420"/>
            <a:ext cx="1061155" cy="1112152"/>
          </a:xfrm>
          <a:prstGeom prst="rect">
            <a:avLst/>
          </a:prstGeom>
        </p:spPr>
      </p:pic>
      <p:pic>
        <p:nvPicPr>
          <p:cNvPr id="2052" name="Picture 4" descr="http://media.bloomsbury.com/rep/bj/978071368220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72013" y="4811363"/>
            <a:ext cx="1153339" cy="1771200"/>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2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P_EDIT_FINAL_ENGLAND_720.mp4 - VLC media playe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595259"/>
            <a:ext cx="9144000" cy="5143952"/>
          </a:xfrm>
        </p:spPr>
      </p:pic>
      <p:sp>
        <p:nvSpPr>
          <p:cNvPr id="3" name="Rectangle 2"/>
          <p:cNvSpPr/>
          <p:nvPr/>
        </p:nvSpPr>
        <p:spPr>
          <a:xfrm>
            <a:off x="3208421" y="1584158"/>
            <a:ext cx="288758" cy="160421"/>
          </a:xfrm>
          <a:prstGeom prst="rect">
            <a:avLst/>
          </a:prstGeom>
          <a:solidFill>
            <a:srgbClr val="F3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961007" y="1541281"/>
            <a:ext cx="680545" cy="321438"/>
          </a:xfrm>
          <a:prstGeom prst="rect">
            <a:avLst/>
          </a:prstGeom>
          <a:noFill/>
          <a:ln>
            <a:noFill/>
          </a:ln>
          <a:effectLst/>
          <a:scene3d>
            <a:camera prst="orthographicFront">
              <a:rot lat="0" lon="1739998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26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P_EDIT_FINAL_ENGLAND_720.mp4 - VLC media playe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697369"/>
            <a:ext cx="9144000" cy="5143952"/>
          </a:xfrm>
        </p:spPr>
      </p:pic>
      <p:pic>
        <p:nvPicPr>
          <p:cNvPr id="6" name="Content Placeholder 3" descr="SLP_EDIT_FINAL_ENGLAND_720.mp4 - VLC media player"/>
          <p:cNvPicPr>
            <a:picLocks noChangeAspect="1"/>
          </p:cNvPicPr>
          <p:nvPr/>
        </p:nvPicPr>
        <p:blipFill rotWithShape="1">
          <a:blip r:embed="rId3">
            <a:extLst>
              <a:ext uri="{28A0092B-C50C-407E-A947-70E740481C1C}">
                <a14:useLocalDpi xmlns:a14="http://schemas.microsoft.com/office/drawing/2010/main" val="0"/>
              </a:ext>
            </a:extLst>
          </a:blip>
          <a:srcRect l="28000" t="7686" r="59334" b="84058"/>
          <a:stretch/>
        </p:blipFill>
        <p:spPr>
          <a:xfrm>
            <a:off x="3516395" y="961317"/>
            <a:ext cx="1158240" cy="424698"/>
          </a:xfrm>
          <a:prstGeom prst="rect">
            <a:avLst/>
          </a:prstGeom>
        </p:spPr>
      </p:pic>
      <p:pic>
        <p:nvPicPr>
          <p:cNvPr id="2050" name="Picture 2"/>
          <p:cNvPicPr>
            <a:picLocks noChangeAspect="1" noChangeArrowheads="1"/>
          </p:cNvPicPr>
          <p:nvPr/>
        </p:nvPicPr>
        <p:blipFill>
          <a:blip r:embed="rId4">
            <a:duotone>
              <a:prstClr val="black"/>
              <a:schemeClr val="tx1">
                <a:lumMod val="50000"/>
                <a:lumOff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3975507" y="1105170"/>
            <a:ext cx="9080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4925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Pupils who read more, achieve more</a:t>
            </a:r>
          </a:p>
        </p:txBody>
      </p:sp>
      <p:pic>
        <p:nvPicPr>
          <p:cNvPr id="4" name="Content Placeholder 3" descr="SLP_EDIT_FINAL_ENGLAND_720.mp4 - VLC media play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91431"/>
            <a:ext cx="9144000" cy="5143501"/>
          </a:xfrm>
        </p:spPr>
      </p:pic>
    </p:spTree>
    <p:extLst>
      <p:ext uri="{BB962C8B-B14F-4D97-AF65-F5344CB8AC3E}">
        <p14:creationId xmlns:p14="http://schemas.microsoft.com/office/powerpoint/2010/main" val="3547183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200461576"/>
              </p:ext>
            </p:extLst>
          </p:nvPr>
        </p:nvGraphicFramePr>
        <p:xfrm>
          <a:off x="0" y="260648"/>
          <a:ext cx="9144000"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Content Placeholder 3" descr="SLP_EDIT_FINAL_ENGLAND_720.mp4 - VLC media player"/>
          <p:cNvPicPr>
            <a:picLocks noChangeAspect="1"/>
          </p:cNvPicPr>
          <p:nvPr/>
        </p:nvPicPr>
        <p:blipFill rotWithShape="1">
          <a:blip r:embed="rId8" cstate="print">
            <a:extLst>
              <a:ext uri="{28A0092B-C50C-407E-A947-70E740481C1C}">
                <a14:useLocalDpi xmlns:a14="http://schemas.microsoft.com/office/drawing/2010/main" val="0"/>
              </a:ext>
            </a:extLst>
          </a:blip>
          <a:srcRect l="35416" t="10151" r="32778" b="10843"/>
          <a:stretch/>
        </p:blipFill>
        <p:spPr>
          <a:xfrm>
            <a:off x="3635896" y="2060848"/>
            <a:ext cx="1800200" cy="2515564"/>
          </a:xfrm>
          <a:prstGeom prst="rect">
            <a:avLst/>
          </a:prstGeom>
        </p:spPr>
      </p:pic>
    </p:spTree>
    <p:extLst>
      <p:ext uri="{BB962C8B-B14F-4D97-AF65-F5344CB8AC3E}">
        <p14:creationId xmlns:p14="http://schemas.microsoft.com/office/powerpoint/2010/main" val="372207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How many quizzes are </a:t>
            </a:r>
            <a:br>
              <a:rPr lang="en-GB" b="1" dirty="0"/>
            </a:br>
            <a:r>
              <a:rPr lang="en-GB" b="1" dirty="0"/>
              <a:t>there in Reading Pro?</a:t>
            </a:r>
          </a:p>
        </p:txBody>
      </p:sp>
      <p:sp>
        <p:nvSpPr>
          <p:cNvPr id="3" name="Content Placeholder 2"/>
          <p:cNvSpPr>
            <a:spLocks noGrp="1"/>
          </p:cNvSpPr>
          <p:nvPr>
            <p:ph idx="1"/>
          </p:nvPr>
        </p:nvSpPr>
        <p:spPr/>
        <p:txBody>
          <a:bodyPr>
            <a:normAutofit lnSpcReduction="10000"/>
          </a:bodyPr>
          <a:lstStyle/>
          <a:p>
            <a:r>
              <a:rPr lang="en-GB" dirty="0"/>
              <a:t>Quizzes for over 12,100 books…</a:t>
            </a:r>
          </a:p>
          <a:p>
            <a:r>
              <a:rPr lang="en-GB" dirty="0"/>
              <a:t>From over 360 different publishers and imprints including:</a:t>
            </a:r>
          </a:p>
          <a:p>
            <a:pPr lvl="1"/>
            <a:r>
              <a:rPr lang="en-GB" dirty="0"/>
              <a:t>Penguin (Roald Dahl, Diary of a Wimpy Kid)</a:t>
            </a:r>
          </a:p>
          <a:p>
            <a:pPr lvl="1"/>
            <a:r>
              <a:rPr lang="en-GB" dirty="0"/>
              <a:t>Harper Collins (David </a:t>
            </a:r>
            <a:r>
              <a:rPr lang="en-GB" dirty="0" err="1"/>
              <a:t>Walliams</a:t>
            </a:r>
            <a:r>
              <a:rPr lang="en-GB" dirty="0"/>
              <a:t>, Divergent, Tiger Who Came to Tea)</a:t>
            </a:r>
          </a:p>
          <a:p>
            <a:pPr lvl="1"/>
            <a:r>
              <a:rPr lang="en-GB" dirty="0"/>
              <a:t>Orchard (Beast Quest)</a:t>
            </a:r>
          </a:p>
          <a:p>
            <a:pPr lvl="1"/>
            <a:r>
              <a:rPr lang="en-GB" dirty="0"/>
              <a:t>Scholastic (Hunger Games, Julia Donaldson, Horrible Histories)</a:t>
            </a:r>
          </a:p>
        </p:txBody>
      </p:sp>
    </p:spTree>
    <p:extLst>
      <p:ext uri="{BB962C8B-B14F-4D97-AF65-F5344CB8AC3E}">
        <p14:creationId xmlns:p14="http://schemas.microsoft.com/office/powerpoint/2010/main" val="105261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were the books selected?</a:t>
            </a:r>
          </a:p>
        </p:txBody>
      </p:sp>
      <p:sp>
        <p:nvSpPr>
          <p:cNvPr id="3" name="Content Placeholder 2"/>
          <p:cNvSpPr>
            <a:spLocks noGrp="1"/>
          </p:cNvSpPr>
          <p:nvPr>
            <p:ph idx="1"/>
          </p:nvPr>
        </p:nvSpPr>
        <p:spPr/>
        <p:txBody>
          <a:bodyPr>
            <a:normAutofit/>
          </a:bodyPr>
          <a:lstStyle/>
          <a:p>
            <a:r>
              <a:rPr lang="en-GB" dirty="0"/>
              <a:t>The book selection came from:</a:t>
            </a:r>
          </a:p>
          <a:p>
            <a:pPr lvl="1"/>
            <a:r>
              <a:rPr lang="en-GB" dirty="0"/>
              <a:t>Best-selling books in the UK – </a:t>
            </a:r>
            <a:r>
              <a:rPr lang="en-GB" dirty="0" err="1"/>
              <a:t>eg</a:t>
            </a:r>
            <a:r>
              <a:rPr lang="en-GB" dirty="0"/>
              <a:t> </a:t>
            </a:r>
            <a:r>
              <a:rPr lang="en-GB" i="1" dirty="0"/>
              <a:t>David </a:t>
            </a:r>
            <a:r>
              <a:rPr lang="en-GB" i="1" dirty="0" err="1"/>
              <a:t>Walliams</a:t>
            </a:r>
            <a:r>
              <a:rPr lang="en-GB" i="1" dirty="0"/>
              <a:t>, Diary of a Wimpy Kid</a:t>
            </a:r>
          </a:p>
          <a:p>
            <a:pPr lvl="1"/>
            <a:r>
              <a:rPr lang="en-GB" dirty="0"/>
              <a:t>Classic children’s books – </a:t>
            </a:r>
            <a:r>
              <a:rPr lang="en-GB" dirty="0" err="1"/>
              <a:t>eg</a:t>
            </a:r>
            <a:r>
              <a:rPr lang="en-GB" dirty="0"/>
              <a:t> </a:t>
            </a:r>
            <a:r>
              <a:rPr lang="en-GB" i="1" dirty="0"/>
              <a:t>Little Women</a:t>
            </a:r>
          </a:p>
          <a:p>
            <a:pPr lvl="1"/>
            <a:r>
              <a:rPr lang="en-GB" dirty="0"/>
              <a:t>The latest children’s books </a:t>
            </a:r>
          </a:p>
          <a:p>
            <a:pPr lvl="1"/>
            <a:r>
              <a:rPr lang="en-GB" dirty="0"/>
              <a:t>Books that may be out of print, but that we know schools have purchased for their libraries.</a:t>
            </a:r>
          </a:p>
        </p:txBody>
      </p:sp>
    </p:spTree>
    <p:extLst>
      <p:ext uri="{BB962C8B-B14F-4D97-AF65-F5344CB8AC3E}">
        <p14:creationId xmlns:p14="http://schemas.microsoft.com/office/powerpoint/2010/main" val="12039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 name="Content Placeholder 5" descr="Scholastic Reading Pro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9896" t="11546" r="20155" b="505"/>
          <a:stretch/>
        </p:blipFill>
        <p:spPr>
          <a:xfrm>
            <a:off x="839974" y="191385"/>
            <a:ext cx="7315200" cy="5817477"/>
          </a:xfrm>
        </p:spPr>
      </p:pic>
      <p:sp>
        <p:nvSpPr>
          <p:cNvPr id="4" name="Oval 3"/>
          <p:cNvSpPr/>
          <p:nvPr/>
        </p:nvSpPr>
        <p:spPr>
          <a:xfrm>
            <a:off x="3083444" y="4380621"/>
            <a:ext cx="1286538" cy="584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669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Scholastic Reading Pro - Scholastic Learning Zone"/>
          <p:cNvPicPr>
            <a:picLocks noChangeAspect="1"/>
          </p:cNvPicPr>
          <p:nvPr/>
        </p:nvPicPr>
        <p:blipFill rotWithShape="1">
          <a:blip r:embed="rId2">
            <a:extLst>
              <a:ext uri="{28A0092B-C50C-407E-A947-70E740481C1C}">
                <a14:useLocalDpi xmlns:a14="http://schemas.microsoft.com/office/drawing/2010/main" val="0"/>
              </a:ext>
            </a:extLst>
          </a:blip>
          <a:srcRect l="17750" t="7570" r="15626" b="1114"/>
          <a:stretch/>
        </p:blipFill>
        <p:spPr>
          <a:xfrm>
            <a:off x="655736" y="223284"/>
            <a:ext cx="7775257" cy="5776739"/>
          </a:xfrm>
          <a:prstGeom prst="rect">
            <a:avLst/>
          </a:prstGeom>
        </p:spPr>
      </p:pic>
      <p:sp>
        <p:nvSpPr>
          <p:cNvPr id="5" name="Oval 4"/>
          <p:cNvSpPr/>
          <p:nvPr/>
        </p:nvSpPr>
        <p:spPr>
          <a:xfrm>
            <a:off x="2232838" y="1403498"/>
            <a:ext cx="850606" cy="584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892057" y="627321"/>
            <a:ext cx="1286538" cy="584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26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“My child has been sent home with a picture book…”</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1661492"/>
              </p:ext>
            </p:extLst>
          </p:nvPr>
        </p:nvGraphicFramePr>
        <p:xfrm>
          <a:off x="611481" y="1475118"/>
          <a:ext cx="7730261" cy="2322672"/>
        </p:xfrm>
        <a:graphic>
          <a:graphicData uri="http://schemas.openxmlformats.org/drawingml/2006/table">
            <a:tbl>
              <a:tblPr firstCol="1">
                <a:tableStyleId>{5C22544A-7EE6-4342-B048-85BDC9FD1C3A}</a:tableStyleId>
              </a:tblPr>
              <a:tblGrid>
                <a:gridCol w="2705877">
                  <a:extLst>
                    <a:ext uri="{9D8B030D-6E8A-4147-A177-3AD203B41FA5}">
                      <a16:colId xmlns:a16="http://schemas.microsoft.com/office/drawing/2014/main" val="20000"/>
                    </a:ext>
                  </a:extLst>
                </a:gridCol>
                <a:gridCol w="2270029">
                  <a:extLst>
                    <a:ext uri="{9D8B030D-6E8A-4147-A177-3AD203B41FA5}">
                      <a16:colId xmlns:a16="http://schemas.microsoft.com/office/drawing/2014/main" val="20001"/>
                    </a:ext>
                  </a:extLst>
                </a:gridCol>
                <a:gridCol w="2754355">
                  <a:extLst>
                    <a:ext uri="{9D8B030D-6E8A-4147-A177-3AD203B41FA5}">
                      <a16:colId xmlns:a16="http://schemas.microsoft.com/office/drawing/2014/main" val="20002"/>
                    </a:ext>
                  </a:extLst>
                </a:gridCol>
              </a:tblGrid>
              <a:tr h="681486">
                <a:tc>
                  <a:txBody>
                    <a:bodyPr/>
                    <a:lstStyle/>
                    <a:p>
                      <a:pPr>
                        <a:lnSpc>
                          <a:spcPct val="115000"/>
                        </a:lnSpc>
                        <a:spcAft>
                          <a:spcPts val="0"/>
                        </a:spcAft>
                      </a:pPr>
                      <a:r>
                        <a:rPr lang="en-GB" sz="2000" dirty="0">
                          <a:effectLst/>
                        </a:rPr>
                        <a:t>Book and author</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i="1" dirty="0">
                          <a:effectLst/>
                        </a:rPr>
                        <a:t>All Pigs are Beautiful</a:t>
                      </a:r>
                    </a:p>
                    <a:p>
                      <a:pPr>
                        <a:lnSpc>
                          <a:spcPct val="115000"/>
                        </a:lnSpc>
                        <a:spcAft>
                          <a:spcPts val="0"/>
                        </a:spcAft>
                      </a:pPr>
                      <a:r>
                        <a:rPr lang="en-GB" sz="2000" dirty="0">
                          <a:effectLst/>
                        </a:rPr>
                        <a:t>Dick King Smith</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i="1" dirty="0">
                          <a:effectLst/>
                        </a:rPr>
                        <a:t>Harry Potter and the Order of the Phoenix</a:t>
                      </a:r>
                      <a:br>
                        <a:rPr lang="en-GB" sz="2000" i="1" dirty="0">
                          <a:effectLst/>
                        </a:rPr>
                      </a:br>
                      <a:r>
                        <a:rPr lang="en-GB" sz="2000" dirty="0">
                          <a:effectLst/>
                        </a:rPr>
                        <a:t>J K Rowling</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23704">
                <a:tc>
                  <a:txBody>
                    <a:bodyPr/>
                    <a:lstStyle/>
                    <a:p>
                      <a:pPr>
                        <a:lnSpc>
                          <a:spcPct val="115000"/>
                        </a:lnSpc>
                        <a:spcAft>
                          <a:spcPts val="0"/>
                        </a:spcAft>
                      </a:pPr>
                      <a:r>
                        <a:rPr lang="en-GB" sz="2000" dirty="0" err="1">
                          <a:effectLst/>
                        </a:rPr>
                        <a:t>Lexile</a:t>
                      </a:r>
                      <a:r>
                        <a:rPr lang="en-GB" sz="2000" dirty="0">
                          <a:effectLst/>
                        </a:rPr>
                        <a:t> Level</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890L</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950L</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23704">
                <a:tc>
                  <a:txBody>
                    <a:bodyPr/>
                    <a:lstStyle/>
                    <a:p>
                      <a:pPr>
                        <a:lnSpc>
                          <a:spcPct val="115000"/>
                        </a:lnSpc>
                        <a:spcAft>
                          <a:spcPts val="0"/>
                        </a:spcAft>
                      </a:pPr>
                      <a:r>
                        <a:rPr lang="en-GB" sz="2000">
                          <a:effectLst/>
                        </a:rPr>
                        <a:t>Number of Words</a:t>
                      </a:r>
                      <a:endParaRPr lang="en-GB" sz="200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834</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224,522</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23704">
                <a:tc>
                  <a:txBody>
                    <a:bodyPr/>
                    <a:lstStyle/>
                    <a:p>
                      <a:pPr>
                        <a:lnSpc>
                          <a:spcPct val="115000"/>
                        </a:lnSpc>
                        <a:spcAft>
                          <a:spcPts val="0"/>
                        </a:spcAft>
                      </a:pPr>
                      <a:r>
                        <a:rPr lang="en-GB" sz="2000" dirty="0">
                          <a:effectLst/>
                        </a:rPr>
                        <a:t>Age recommendation</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Ages 5-7</a:t>
                      </a:r>
                      <a:endParaRPr lang="en-GB" sz="20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000" dirty="0">
                          <a:effectLst/>
                        </a:rPr>
                        <a:t>Ages 9-11</a:t>
                      </a:r>
                      <a:endParaRPr lang="en-GB"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pic>
        <p:nvPicPr>
          <p:cNvPr id="4098" name="Picture 1" descr="Description: http://www.walker.co.uk/walkerdam/getimage.aspx?id=9781406343632-1&amp;size=web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846" y="3855544"/>
            <a:ext cx="1967023" cy="2218619"/>
          </a:xfrm>
          <a:prstGeom prst="rect">
            <a:avLst/>
          </a:prstGeom>
          <a:noFill/>
          <a:extLst>
            <a:ext uri="{909E8E84-426E-40DD-AFC4-6F175D3DCCD1}">
              <a14:hiddenFill xmlns:a14="http://schemas.microsoft.com/office/drawing/2010/main">
                <a:solidFill>
                  <a:srgbClr val="FFFFFF"/>
                </a:solidFill>
              </a14:hiddenFill>
            </a:ext>
          </a:extLst>
        </p:spPr>
      </p:pic>
      <p:pic>
        <p:nvPicPr>
          <p:cNvPr id="4097" name="Picture 2" descr="Description: http://upload.wikimedia.org/wikipedia/en/thumb/7/70/Harry_Potter_and_the_Order_of_the_Phoenix.jpg/200px-Harry_Potter_and_the_Order_of_the_Phoeni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2245" y="3863660"/>
            <a:ext cx="1460566" cy="225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413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6603" y="-218364"/>
            <a:ext cx="9717206" cy="13374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99852">
                        <a14:foregroundMark x1="2446" y1="51839" x2="97331" y2="61839"/>
                        <a14:foregroundMark x1="2446" y1="64368" x2="24981" y2="50920"/>
                        <a14:foregroundMark x1="2891" y1="56897" x2="9192" y2="59770"/>
                        <a14:foregroundMark x1="1927" y1="20115" x2="2076" y2="31149"/>
                        <a14:foregroundMark x1="7191" y1="17471" x2="7635" y2="35172"/>
                        <a14:foregroundMark x1="13195" y1="18621" x2="13121" y2="38736"/>
                        <a14:foregroundMark x1="14529" y1="16322" x2="14529" y2="16322"/>
                        <a14:foregroundMark x1="18162" y1="6437" x2="18162" y2="40805"/>
                        <a14:foregroundMark x1="23277" y1="14138" x2="23499" y2="41149"/>
                        <a14:foregroundMark x1="28836" y1="2069" x2="28910" y2="40920"/>
                        <a14:foregroundMark x1="33580" y1="9080" x2="33432" y2="39770"/>
                        <a14:foregroundMark x1="39214" y1="12184" x2="43217" y2="39310"/>
                        <a14:foregroundMark x1="2817" y1="76782" x2="2817" y2="90115"/>
                        <a14:foregroundMark x1="4893" y1="76092" x2="8599" y2="77586"/>
                        <a14:foregroundMark x1="4670" y1="85747" x2="7487" y2="84713"/>
                        <a14:foregroundMark x1="13343" y1="85977" x2="14085" y2="83563"/>
                        <a14:foregroundMark x1="19125" y1="87931" x2="13121" y2="87701"/>
                        <a14:foregroundMark x1="27724" y1="84138" x2="27798" y2="92184"/>
                        <a14:foregroundMark x1="38028" y1="75287" x2="37954" y2="91954"/>
                        <a14:foregroundMark x1="44033" y1="83103" x2="43884" y2="92184"/>
                        <a14:foregroundMark x1="43514" y1="77011" x2="43514" y2="77011"/>
                        <a14:foregroundMark x1="49148" y1="83678" x2="49222" y2="92414"/>
                        <a14:foregroundMark x1="59303" y1="85977" x2="60712" y2="82759"/>
                        <a14:foregroundMark x1="75241" y1="79080" x2="74500" y2="91609"/>
                        <a14:foregroundMark x1="85471" y1="83678" x2="85471" y2="92069"/>
                        <a14:foregroundMark x1="94218" y1="83218" x2="92439" y2="86322"/>
                        <a14:foregroundMark x1="13047" y1="60460" x2="96294" y2="57816"/>
                        <a14:foregroundMark x1="1931" y1="38124" x2="2059" y2="32535"/>
                        <a14:backgroundMark x1="49370" y1="7011" x2="91772" y2="31609"/>
                        <a14:backgroundMark x1="22758" y1="70460" x2="68866" y2="69080"/>
                        <a14:backgroundMark x1="16160" y1="85172" x2="16160" y2="85172"/>
                        <a14:backgroundMark x1="25056" y1="90000" x2="25056" y2="90000"/>
                      </a14:backgroundRemoval>
                    </a14:imgEffect>
                  </a14:imgLayer>
                </a14:imgProps>
              </a:ext>
              <a:ext uri="{28A0092B-C50C-407E-A947-70E740481C1C}">
                <a14:useLocalDpi xmlns:a14="http://schemas.microsoft.com/office/drawing/2010/main" val="0"/>
              </a:ext>
            </a:extLst>
          </a:blip>
          <a:stretch>
            <a:fillRect/>
          </a:stretch>
        </p:blipFill>
        <p:spPr>
          <a:xfrm>
            <a:off x="3133416" y="2132856"/>
            <a:ext cx="3228274" cy="2081986"/>
          </a:xfrm>
          <a:prstGeom prst="rect">
            <a:avLst/>
          </a:prstGeom>
          <a:noFill/>
          <a:ln>
            <a:noFill/>
          </a:ln>
        </p:spPr>
      </p:pic>
      <p:pic>
        <p:nvPicPr>
          <p:cNvPr id="2" name="Picture 1" descr="SLZ-Reading-Pro-Teachers-Guide.pdf - Adobe Acrobat Pro"/>
          <p:cNvPicPr>
            <a:picLocks noChangeAspect="1"/>
          </p:cNvPicPr>
          <p:nvPr/>
        </p:nvPicPr>
        <p:blipFill rotWithShape="1">
          <a:blip r:embed="rId5">
            <a:extLst>
              <a:ext uri="{28A0092B-C50C-407E-A947-70E740481C1C}">
                <a14:useLocalDpi xmlns:a14="http://schemas.microsoft.com/office/drawing/2010/main" val="0"/>
              </a:ext>
            </a:extLst>
          </a:blip>
          <a:srcRect l="27059" t="36411" r="25294" b="4127"/>
          <a:stretch/>
        </p:blipFill>
        <p:spPr>
          <a:xfrm>
            <a:off x="994315" y="1396539"/>
            <a:ext cx="6988427" cy="4687712"/>
          </a:xfrm>
          <a:prstGeom prst="rect">
            <a:avLst/>
          </a:prstGeom>
        </p:spPr>
      </p:pic>
      <p:sp>
        <p:nvSpPr>
          <p:cNvPr id="5"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The three principles of Reading Pro</a:t>
            </a:r>
          </a:p>
        </p:txBody>
      </p:sp>
    </p:spTree>
    <p:extLst>
      <p:ext uri="{BB962C8B-B14F-4D97-AF65-F5344CB8AC3E}">
        <p14:creationId xmlns:p14="http://schemas.microsoft.com/office/powerpoint/2010/main" val="417257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 codes mean?</a:t>
            </a:r>
          </a:p>
        </p:txBody>
      </p:sp>
      <p:sp>
        <p:nvSpPr>
          <p:cNvPr id="3" name="Content Placeholder 2"/>
          <p:cNvSpPr>
            <a:spLocks noGrp="1"/>
          </p:cNvSpPr>
          <p:nvPr>
            <p:ph idx="1"/>
          </p:nvPr>
        </p:nvSpPr>
        <p:spPr/>
        <p:txBody>
          <a:bodyPr>
            <a:normAutofit fontScale="77500" lnSpcReduction="20000"/>
          </a:bodyPr>
          <a:lstStyle/>
          <a:p>
            <a:r>
              <a:rPr lang="en-GB" dirty="0" err="1"/>
              <a:t>Lexiles</a:t>
            </a:r>
            <a:r>
              <a:rPr lang="en-GB" dirty="0"/>
              <a:t> usually are shown by a number followed by ‘L’, </a:t>
            </a:r>
            <a:r>
              <a:rPr lang="en-GB" i="1" dirty="0" err="1"/>
              <a:t>eg</a:t>
            </a:r>
            <a:r>
              <a:rPr lang="en-GB" i="1" dirty="0"/>
              <a:t>. 450L</a:t>
            </a:r>
            <a:r>
              <a:rPr lang="en-GB" dirty="0"/>
              <a:t>. </a:t>
            </a:r>
          </a:p>
          <a:p>
            <a:r>
              <a:rPr lang="en-GB" dirty="0"/>
              <a:t>However there are some codes that you may notice:</a:t>
            </a:r>
          </a:p>
          <a:p>
            <a:pPr lvl="1"/>
            <a:r>
              <a:rPr lang="en-GB" b="1" dirty="0"/>
              <a:t>AD: Adult Directed</a:t>
            </a:r>
            <a:r>
              <a:rPr lang="en-GB" dirty="0"/>
              <a:t> – books that are usually read to a child</a:t>
            </a:r>
          </a:p>
          <a:p>
            <a:pPr lvl="1"/>
            <a:r>
              <a:rPr lang="en-GB" b="1" dirty="0"/>
              <a:t>NC: Non-Conforming</a:t>
            </a:r>
            <a:r>
              <a:rPr lang="en-GB" dirty="0"/>
              <a:t> – often non-fiction books appropriate for a range of ages</a:t>
            </a:r>
          </a:p>
          <a:p>
            <a:pPr lvl="1"/>
            <a:r>
              <a:rPr lang="en-GB" b="1" dirty="0"/>
              <a:t>HL: High-Low</a:t>
            </a:r>
            <a:r>
              <a:rPr lang="en-GB" dirty="0"/>
              <a:t> – books at a high interest level, and lower reading ability</a:t>
            </a:r>
          </a:p>
          <a:p>
            <a:pPr lvl="1"/>
            <a:r>
              <a:rPr lang="en-GB" b="1" dirty="0"/>
              <a:t>IG: Illustrated Guide</a:t>
            </a:r>
            <a:r>
              <a:rPr lang="en-GB" dirty="0"/>
              <a:t> – encyclopaedia's, books with technical vocabulary etc.</a:t>
            </a:r>
          </a:p>
          <a:p>
            <a:pPr lvl="1"/>
            <a:r>
              <a:rPr lang="en-GB" b="1" dirty="0"/>
              <a:t>GN: Graphic Novel</a:t>
            </a:r>
            <a:r>
              <a:rPr lang="en-GB" dirty="0"/>
              <a:t> – very highly illustrated fiction books, or comic books</a:t>
            </a:r>
          </a:p>
          <a:p>
            <a:pPr lvl="1"/>
            <a:r>
              <a:rPr lang="en-GB" b="1" dirty="0"/>
              <a:t>NP: Non-Prose</a:t>
            </a:r>
            <a:r>
              <a:rPr lang="en-GB" dirty="0"/>
              <a:t> – Books with very few words</a:t>
            </a:r>
          </a:p>
        </p:txBody>
      </p:sp>
    </p:spTree>
    <p:extLst>
      <p:ext uri="{BB962C8B-B14F-4D97-AF65-F5344CB8AC3E}">
        <p14:creationId xmlns:p14="http://schemas.microsoft.com/office/powerpoint/2010/main" val="355700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5F5F5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5F5F5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5F5F5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5F5F5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5F5F5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At the end of the day, it is all about getting children reading:</a:t>
            </a:r>
          </a:p>
        </p:txBody>
      </p:sp>
      <p:sp>
        <p:nvSpPr>
          <p:cNvPr id="3" name="Content Placeholder 2"/>
          <p:cNvSpPr>
            <a:spLocks noGrp="1"/>
          </p:cNvSpPr>
          <p:nvPr>
            <p:ph idx="1"/>
          </p:nvPr>
        </p:nvSpPr>
        <p:spPr/>
        <p:txBody>
          <a:bodyPr>
            <a:normAutofit/>
          </a:bodyPr>
          <a:lstStyle/>
          <a:p>
            <a:pPr marL="0" indent="0">
              <a:buNone/>
            </a:pPr>
            <a:r>
              <a:rPr lang="en-GB" dirty="0"/>
              <a:t>“</a:t>
            </a:r>
            <a:r>
              <a:rPr lang="en-GB" i="1" dirty="0"/>
              <a:t>Reading Pro</a:t>
            </a:r>
            <a:r>
              <a:rPr lang="en-GB" dirty="0"/>
              <a:t> really is ahead of the game…since the introduction of this scheme into our school our children have gained, or realised, their real love for reading.  An Ofsted inspector commented on how favourably the children speak about reading and that they enjoy it and could speak well about their book and a range of others.”</a:t>
            </a:r>
          </a:p>
          <a:p>
            <a:pPr marL="0" indent="0">
              <a:buNone/>
            </a:pPr>
            <a:r>
              <a:rPr lang="en-GB" sz="2400" b="1" dirty="0"/>
              <a:t>Rachel Manley, Deputy Headteacher, </a:t>
            </a:r>
            <a:r>
              <a:rPr lang="en-GB" sz="2400" b="1" dirty="0" err="1"/>
              <a:t>Cotsford</a:t>
            </a:r>
            <a:r>
              <a:rPr lang="en-GB" sz="2400" b="1" dirty="0"/>
              <a:t> Junior School</a:t>
            </a:r>
          </a:p>
          <a:p>
            <a:pPr marL="0" indent="0">
              <a:buNone/>
            </a:pPr>
            <a:endParaRPr lang="en-GB" dirty="0"/>
          </a:p>
        </p:txBody>
      </p:sp>
    </p:spTree>
    <p:extLst>
      <p:ext uri="{BB962C8B-B14F-4D97-AF65-F5344CB8AC3E}">
        <p14:creationId xmlns:p14="http://schemas.microsoft.com/office/powerpoint/2010/main" val="2882431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42260"/>
            <a:ext cx="7772400" cy="3058190"/>
          </a:xfrm>
        </p:spPr>
        <p:txBody>
          <a:bodyPr anchor="t"/>
          <a:lstStyle/>
          <a:p>
            <a:r>
              <a:rPr lang="en-GB" sz="5400" b="1" dirty="0"/>
              <a:t>Questions</a:t>
            </a:r>
            <a:endParaRPr lang="en-GB" b="1" dirty="0"/>
          </a:p>
        </p:txBody>
      </p:sp>
      <p:sp>
        <p:nvSpPr>
          <p:cNvPr id="5" name="Subtitle 4"/>
          <p:cNvSpPr>
            <a:spLocks noGrp="1"/>
          </p:cNvSpPr>
          <p:nvPr>
            <p:ph type="subTitle" idx="1"/>
          </p:nvPr>
        </p:nvSpPr>
        <p:spPr/>
        <p:txBody>
          <a:bodyPr/>
          <a:lstStyle/>
          <a:p>
            <a:endParaRPr lang="en-GB"/>
          </a:p>
        </p:txBody>
      </p:sp>
      <p:sp>
        <p:nvSpPr>
          <p:cNvPr id="6" name="Title 3"/>
          <p:cNvSpPr txBox="1">
            <a:spLocks/>
          </p:cNvSpPr>
          <p:nvPr/>
        </p:nvSpPr>
        <p:spPr>
          <a:xfrm>
            <a:off x="838200" y="2633714"/>
            <a:ext cx="7772400" cy="147002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For more information visit </a:t>
            </a:r>
            <a:r>
              <a:rPr lang="en-GB" b="1"/>
              <a:t>www.scholastic.co.uk/readingpro</a:t>
            </a:r>
            <a:endParaRPr lang="en-GB" b="1" dirty="0"/>
          </a:p>
        </p:txBody>
      </p:sp>
    </p:spTree>
    <p:extLst>
      <p:ext uri="{BB962C8B-B14F-4D97-AF65-F5344CB8AC3E}">
        <p14:creationId xmlns:p14="http://schemas.microsoft.com/office/powerpoint/2010/main" val="3282738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GB"/>
          </a:p>
        </p:txBody>
      </p:sp>
      <p:sp>
        <p:nvSpPr>
          <p:cNvPr id="6" name="Title 5"/>
          <p:cNvSpPr>
            <a:spLocks noGrp="1"/>
          </p:cNvSpPr>
          <p:nvPr>
            <p:ph type="ctrTitle"/>
          </p:nvPr>
        </p:nvSpPr>
        <p:spPr/>
        <p:txBody>
          <a:bodyPr>
            <a:normAutofit/>
          </a:bodyPr>
          <a:lstStyle/>
          <a:p>
            <a:r>
              <a:rPr lang="en-GB" sz="5400" b="1" dirty="0"/>
              <a:t>Thank you</a:t>
            </a:r>
          </a:p>
        </p:txBody>
      </p:sp>
    </p:spTree>
    <p:extLst>
      <p:ext uri="{BB962C8B-B14F-4D97-AF65-F5344CB8AC3E}">
        <p14:creationId xmlns:p14="http://schemas.microsoft.com/office/powerpoint/2010/main" val="117728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P_EDIT_FINAL_ENGLAND_720.mp4 - VLC media player"/>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322" b="-1"/>
          <a:stretch/>
        </p:blipFill>
        <p:spPr>
          <a:xfrm>
            <a:off x="399020" y="1052939"/>
            <a:ext cx="8398491" cy="4739770"/>
          </a:xfrm>
        </p:spPr>
      </p:pic>
      <p:sp>
        <p:nvSpPr>
          <p:cNvPr id="3" name="Title 1"/>
          <p:cNvSpPr txBox="1">
            <a:spLocks/>
          </p:cNvSpPr>
          <p:nvPr/>
        </p:nvSpPr>
        <p:spPr>
          <a:xfrm>
            <a:off x="457200" y="274638"/>
            <a:ext cx="8229600" cy="1143000"/>
          </a:xfrm>
          <a:prstGeom prst="rect">
            <a:avLst/>
          </a:prstGeom>
        </p:spPr>
        <p:txBody>
          <a:bodyP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a:t>Children take an adaptive reading test</a:t>
            </a:r>
          </a:p>
        </p:txBody>
      </p:sp>
      <p:sp>
        <p:nvSpPr>
          <p:cNvPr id="2" name="TextBox 1"/>
          <p:cNvSpPr txBox="1"/>
          <p:nvPr/>
        </p:nvSpPr>
        <p:spPr>
          <a:xfrm>
            <a:off x="1358238" y="1176421"/>
            <a:ext cx="1048078" cy="338554"/>
          </a:xfrm>
          <a:prstGeom prst="rect">
            <a:avLst/>
          </a:prstGeom>
          <a:solidFill>
            <a:srgbClr val="3B8385"/>
          </a:solidFill>
        </p:spPr>
        <p:txBody>
          <a:bodyPr wrap="square" rtlCol="0">
            <a:spAutoFit/>
          </a:bodyPr>
          <a:lstStyle/>
          <a:p>
            <a:r>
              <a:rPr lang="en-GB" sz="1600" b="1" dirty="0">
                <a:solidFill>
                  <a:schemeClr val="bg1"/>
                </a:solidFill>
              </a:rPr>
              <a:t>Lara King</a:t>
            </a:r>
          </a:p>
        </p:txBody>
      </p:sp>
    </p:spTree>
    <p:extLst>
      <p:ext uri="{BB962C8B-B14F-4D97-AF65-F5344CB8AC3E}">
        <p14:creationId xmlns:p14="http://schemas.microsoft.com/office/powerpoint/2010/main" val="27624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Z-Reading-Pro-Teachers-Guide.pdf - Adobe Acrobat Pro"/>
          <p:cNvPicPr>
            <a:picLocks noChangeAspect="1"/>
          </p:cNvPicPr>
          <p:nvPr/>
        </p:nvPicPr>
        <p:blipFill rotWithShape="1">
          <a:blip r:embed="rId3">
            <a:extLst>
              <a:ext uri="{28A0092B-C50C-407E-A947-70E740481C1C}">
                <a14:useLocalDpi xmlns:a14="http://schemas.microsoft.com/office/drawing/2010/main" val="0"/>
              </a:ext>
            </a:extLst>
          </a:blip>
          <a:srcRect l="15883" t="30589" r="20784" b="12152"/>
          <a:stretch/>
        </p:blipFill>
        <p:spPr>
          <a:xfrm>
            <a:off x="-179290" y="1116419"/>
            <a:ext cx="9324820" cy="4531346"/>
          </a:xfrm>
          <a:prstGeom prst="rect">
            <a:avLst/>
          </a:prstGeom>
        </p:spPr>
      </p:pic>
      <p:sp>
        <p:nvSpPr>
          <p:cNvPr id="3"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200" b="1" dirty="0"/>
              <a:t>Sample Child Reading Pro Test Performance</a:t>
            </a:r>
          </a:p>
        </p:txBody>
      </p:sp>
    </p:spTree>
    <p:extLst>
      <p:ext uri="{BB962C8B-B14F-4D97-AF65-F5344CB8AC3E}">
        <p14:creationId xmlns:p14="http://schemas.microsoft.com/office/powerpoint/2010/main" val="2456673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P_EDIT_FINAL_ENGLAND_720.mp4 - VLC media playe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 y="221588"/>
            <a:ext cx="9144001" cy="5143952"/>
          </a:xfr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9829" t="25620" r="16063" b="34016"/>
          <a:stretch/>
        </p:blipFill>
        <p:spPr>
          <a:xfrm>
            <a:off x="2454030" y="1177268"/>
            <a:ext cx="445477" cy="199293"/>
          </a:xfrm>
          <a:prstGeom prst="rect">
            <a:avLst/>
          </a:prstGeom>
          <a:solidFill>
            <a:srgbClr val="408688"/>
          </a:solidFill>
        </p:spPr>
      </p:pic>
      <p:sp>
        <p:nvSpPr>
          <p:cNvPr id="2" name="Rectangle 1"/>
          <p:cNvSpPr/>
          <p:nvPr/>
        </p:nvSpPr>
        <p:spPr>
          <a:xfrm>
            <a:off x="658167" y="411982"/>
            <a:ext cx="951326" cy="221064"/>
          </a:xfrm>
          <a:prstGeom prst="rect">
            <a:avLst/>
          </a:prstGeom>
          <a:solidFill>
            <a:srgbClr val="3B7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28032" y="331594"/>
            <a:ext cx="1360601" cy="369332"/>
          </a:xfrm>
          <a:prstGeom prst="rect">
            <a:avLst/>
          </a:prstGeom>
          <a:noFill/>
        </p:spPr>
        <p:txBody>
          <a:bodyPr wrap="square" rtlCol="0">
            <a:spAutoFit/>
          </a:bodyPr>
          <a:lstStyle/>
          <a:p>
            <a:r>
              <a:rPr lang="en-GB" b="1" dirty="0">
                <a:solidFill>
                  <a:schemeClr val="bg1"/>
                </a:solidFill>
              </a:rPr>
              <a:t>Lara King</a:t>
            </a:r>
          </a:p>
        </p:txBody>
      </p:sp>
    </p:spTree>
    <p:extLst>
      <p:ext uri="{BB962C8B-B14F-4D97-AF65-F5344CB8AC3E}">
        <p14:creationId xmlns:p14="http://schemas.microsoft.com/office/powerpoint/2010/main" val="1970974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P_EDIT_FINAL_ENGLAND_720.mp4 - VLC media playe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357" y="626961"/>
            <a:ext cx="9144000" cy="5143952"/>
          </a:xfrm>
        </p:spPr>
      </p:pic>
    </p:spTree>
    <p:extLst>
      <p:ext uri="{BB962C8B-B14F-4D97-AF65-F5344CB8AC3E}">
        <p14:creationId xmlns:p14="http://schemas.microsoft.com/office/powerpoint/2010/main" val="356337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LP_EDIT_FINAL_ENGLAND_720.mp4 - VLC media player"/>
          <p:cNvPicPr>
            <a:picLocks noChangeAspect="1"/>
          </p:cNvPicPr>
          <p:nvPr/>
        </p:nvPicPr>
        <p:blipFill rotWithShape="1">
          <a:blip r:embed="rId3">
            <a:extLst>
              <a:ext uri="{28A0092B-C50C-407E-A947-70E740481C1C}">
                <a14:useLocalDpi xmlns:a14="http://schemas.microsoft.com/office/drawing/2010/main" val="0"/>
              </a:ext>
            </a:extLst>
          </a:blip>
          <a:srcRect l="36200" r="36200"/>
          <a:stretch/>
        </p:blipFill>
        <p:spPr>
          <a:xfrm>
            <a:off x="3491880" y="1558797"/>
            <a:ext cx="2220686" cy="4525963"/>
          </a:xfrm>
          <a:prstGeom prst="rect">
            <a:avLst/>
          </a:prstGeom>
        </p:spPr>
      </p:pic>
      <p:pic>
        <p:nvPicPr>
          <p:cNvPr id="5" name="Content Placeholder 3" descr="SLP_EDIT_FINAL_ENGLAND_720.mp4 - VLC media player"/>
          <p:cNvPicPr>
            <a:picLocks noChangeAspect="1"/>
          </p:cNvPicPr>
          <p:nvPr/>
        </p:nvPicPr>
        <p:blipFill rotWithShape="1">
          <a:blip r:embed="rId4">
            <a:extLst>
              <a:ext uri="{28A0092B-C50C-407E-A947-70E740481C1C}">
                <a14:useLocalDpi xmlns:a14="http://schemas.microsoft.com/office/drawing/2010/main" val="0"/>
              </a:ext>
            </a:extLst>
          </a:blip>
          <a:srcRect l="36294" r="36294"/>
          <a:stretch/>
        </p:blipFill>
        <p:spPr>
          <a:xfrm>
            <a:off x="6188839" y="1558797"/>
            <a:ext cx="2205540" cy="4525963"/>
          </a:xfrm>
          <a:prstGeom prst="rect">
            <a:avLst/>
          </a:prstGeom>
        </p:spPr>
      </p:pic>
      <p:pic>
        <p:nvPicPr>
          <p:cNvPr id="6" name="Content Placeholder 3" descr="SLP_EDIT_FINAL_ENGLAND_720.mp4 - VLC media player"/>
          <p:cNvPicPr>
            <a:picLocks noChangeAspect="1"/>
          </p:cNvPicPr>
          <p:nvPr/>
        </p:nvPicPr>
        <p:blipFill rotWithShape="1">
          <a:blip r:embed="rId5">
            <a:extLst>
              <a:ext uri="{28A0092B-C50C-407E-A947-70E740481C1C}">
                <a14:useLocalDpi xmlns:a14="http://schemas.microsoft.com/office/drawing/2010/main" val="0"/>
              </a:ext>
            </a:extLst>
          </a:blip>
          <a:srcRect l="36381" r="36381"/>
          <a:stretch/>
        </p:blipFill>
        <p:spPr>
          <a:xfrm>
            <a:off x="852040" y="1558797"/>
            <a:ext cx="2191614" cy="4525963"/>
          </a:xfrm>
          <a:prstGeom prst="rect">
            <a:avLst/>
          </a:prstGeom>
        </p:spPr>
      </p:pic>
      <p:sp>
        <p:nvSpPr>
          <p:cNvPr id="8" name="Oval 7"/>
          <p:cNvSpPr/>
          <p:nvPr/>
        </p:nvSpPr>
        <p:spPr>
          <a:xfrm>
            <a:off x="1675502" y="2628376"/>
            <a:ext cx="648072" cy="360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03494" y="2619084"/>
            <a:ext cx="720080" cy="369332"/>
          </a:xfrm>
          <a:prstGeom prst="rect">
            <a:avLst/>
          </a:prstGeom>
          <a:noFill/>
        </p:spPr>
        <p:txBody>
          <a:bodyPr wrap="square" rtlCol="0">
            <a:spAutoFit/>
          </a:bodyPr>
          <a:lstStyle/>
          <a:p>
            <a:r>
              <a:rPr lang="en-GB" dirty="0">
                <a:solidFill>
                  <a:schemeClr val="tx2"/>
                </a:solidFill>
                <a:latin typeface="Arial Narrow" pitchFamily="34" charset="0"/>
              </a:rPr>
              <a:t>480L</a:t>
            </a:r>
            <a:endParaRPr lang="en-GB" sz="2400" dirty="0">
              <a:solidFill>
                <a:schemeClr val="tx2"/>
              </a:solidFill>
              <a:latin typeface="Arial Narrow" pitchFamily="34" charset="0"/>
            </a:endParaRPr>
          </a:p>
        </p:txBody>
      </p:sp>
      <p:sp>
        <p:nvSpPr>
          <p:cNvPr id="9" name="TextBox 8"/>
          <p:cNvSpPr txBox="1"/>
          <p:nvPr/>
        </p:nvSpPr>
        <p:spPr>
          <a:xfrm>
            <a:off x="0" y="260648"/>
            <a:ext cx="9144000" cy="1138773"/>
          </a:xfrm>
          <a:prstGeom prst="rect">
            <a:avLst/>
          </a:prstGeom>
          <a:noFill/>
        </p:spPr>
        <p:txBody>
          <a:bodyPr wrap="square" rtlCol="0">
            <a:spAutoFit/>
          </a:bodyPr>
          <a:lstStyle/>
          <a:p>
            <a:pPr algn="ctr"/>
            <a:r>
              <a:rPr lang="en-AU" sz="4800" b="1" dirty="0">
                <a:latin typeface="+mj-lt"/>
                <a:ea typeface="+mj-ea"/>
                <a:cs typeface="Courier New" pitchFamily="49" charset="0"/>
              </a:rPr>
              <a:t>Three children in Year 4</a:t>
            </a:r>
          </a:p>
          <a:p>
            <a:pPr algn="ctr"/>
            <a:r>
              <a:rPr lang="en-AU" sz="2000" dirty="0">
                <a:latin typeface="+mj-lt"/>
                <a:ea typeface="+mj-ea"/>
                <a:cs typeface="Courier New" pitchFamily="49" charset="0"/>
              </a:rPr>
              <a:t>(expected </a:t>
            </a:r>
            <a:r>
              <a:rPr lang="en-AU" sz="2000" dirty="0" err="1">
                <a:latin typeface="+mj-lt"/>
                <a:ea typeface="+mj-ea"/>
                <a:cs typeface="Courier New" pitchFamily="49" charset="0"/>
              </a:rPr>
              <a:t>Lexile</a:t>
            </a:r>
            <a:r>
              <a:rPr lang="en-AU" sz="2000" dirty="0">
                <a:latin typeface="+mj-lt"/>
                <a:ea typeface="+mj-ea"/>
                <a:cs typeface="Courier New" pitchFamily="49" charset="0"/>
              </a:rPr>
              <a:t> at end of Year 4 = 700)</a:t>
            </a:r>
          </a:p>
        </p:txBody>
      </p:sp>
      <p:sp>
        <p:nvSpPr>
          <p:cNvPr id="10" name="Oval 9"/>
          <p:cNvSpPr/>
          <p:nvPr/>
        </p:nvSpPr>
        <p:spPr>
          <a:xfrm>
            <a:off x="6954219" y="2638917"/>
            <a:ext cx="648072" cy="360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882211" y="2629625"/>
            <a:ext cx="720080" cy="369332"/>
          </a:xfrm>
          <a:prstGeom prst="rect">
            <a:avLst/>
          </a:prstGeom>
          <a:noFill/>
        </p:spPr>
        <p:txBody>
          <a:bodyPr wrap="square" rtlCol="0">
            <a:spAutoFit/>
          </a:bodyPr>
          <a:lstStyle/>
          <a:p>
            <a:r>
              <a:rPr lang="en-GB" dirty="0">
                <a:solidFill>
                  <a:schemeClr val="tx2"/>
                </a:solidFill>
                <a:latin typeface="Arial Narrow" pitchFamily="34" charset="0"/>
              </a:rPr>
              <a:t>880L</a:t>
            </a:r>
            <a:endParaRPr lang="en-GB" sz="2400" dirty="0">
              <a:solidFill>
                <a:schemeClr val="tx2"/>
              </a:solidFill>
              <a:latin typeface="Arial Narrow" pitchFamily="34" charset="0"/>
            </a:endParaRPr>
          </a:p>
        </p:txBody>
      </p:sp>
      <p:sp>
        <p:nvSpPr>
          <p:cNvPr id="12" name="Oval 11"/>
          <p:cNvSpPr/>
          <p:nvPr/>
        </p:nvSpPr>
        <p:spPr>
          <a:xfrm>
            <a:off x="4211960" y="2565660"/>
            <a:ext cx="648072" cy="360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4139952" y="2556368"/>
            <a:ext cx="720080" cy="369332"/>
          </a:xfrm>
          <a:prstGeom prst="rect">
            <a:avLst/>
          </a:prstGeom>
          <a:noFill/>
        </p:spPr>
        <p:txBody>
          <a:bodyPr wrap="square" rtlCol="0">
            <a:spAutoFit/>
          </a:bodyPr>
          <a:lstStyle/>
          <a:p>
            <a:r>
              <a:rPr lang="en-GB" dirty="0">
                <a:solidFill>
                  <a:schemeClr val="tx2"/>
                </a:solidFill>
                <a:latin typeface="Arial Narrow" pitchFamily="34" charset="0"/>
              </a:rPr>
              <a:t>700L</a:t>
            </a:r>
            <a:endParaRPr lang="en-GB" sz="2400" dirty="0">
              <a:solidFill>
                <a:schemeClr val="tx2"/>
              </a:solidFill>
              <a:latin typeface="Arial Narrow" pitchFamily="34" charset="0"/>
            </a:endParaRPr>
          </a:p>
        </p:txBody>
      </p:sp>
    </p:spTree>
    <p:extLst>
      <p:ext uri="{BB962C8B-B14F-4D97-AF65-F5344CB8AC3E}">
        <p14:creationId xmlns:p14="http://schemas.microsoft.com/office/powerpoint/2010/main" val="142831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5301" y="0"/>
            <a:ext cx="9930808" cy="7113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descr="SLP_EDIT_FINAL_ENGLAND_720.mp4 - VLC media play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9168340" cy="5157192"/>
          </a:xfrm>
        </p:spPr>
      </p:pic>
      <p:sp>
        <p:nvSpPr>
          <p:cNvPr id="5" name="TextBox 4"/>
          <p:cNvSpPr txBox="1"/>
          <p:nvPr/>
        </p:nvSpPr>
        <p:spPr>
          <a:xfrm>
            <a:off x="5148064" y="5157192"/>
            <a:ext cx="648072" cy="369332"/>
          </a:xfrm>
          <a:prstGeom prst="rect">
            <a:avLst/>
          </a:prstGeom>
          <a:noFill/>
        </p:spPr>
        <p:txBody>
          <a:bodyPr wrap="square" rtlCol="0">
            <a:spAutoFit/>
          </a:bodyPr>
          <a:lstStyle/>
          <a:p>
            <a:r>
              <a:rPr lang="en-GB" dirty="0"/>
              <a:t>700L</a:t>
            </a:r>
          </a:p>
        </p:txBody>
      </p:sp>
      <p:sp>
        <p:nvSpPr>
          <p:cNvPr id="7" name="TextBox 6"/>
          <p:cNvSpPr txBox="1"/>
          <p:nvPr/>
        </p:nvSpPr>
        <p:spPr>
          <a:xfrm>
            <a:off x="1907704" y="5157192"/>
            <a:ext cx="648072" cy="369332"/>
          </a:xfrm>
          <a:prstGeom prst="rect">
            <a:avLst/>
          </a:prstGeom>
          <a:noFill/>
        </p:spPr>
        <p:txBody>
          <a:bodyPr wrap="square" rtlCol="0">
            <a:spAutoFit/>
          </a:bodyPr>
          <a:lstStyle/>
          <a:p>
            <a:r>
              <a:rPr lang="en-GB" dirty="0"/>
              <a:t>600L</a:t>
            </a:r>
          </a:p>
        </p:txBody>
      </p:sp>
      <p:sp>
        <p:nvSpPr>
          <p:cNvPr id="8" name="Oval 7"/>
          <p:cNvSpPr/>
          <p:nvPr/>
        </p:nvSpPr>
        <p:spPr>
          <a:xfrm>
            <a:off x="4139952" y="1196752"/>
            <a:ext cx="648072" cy="3600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4067944" y="1187460"/>
            <a:ext cx="720080" cy="369332"/>
          </a:xfrm>
          <a:prstGeom prst="rect">
            <a:avLst/>
          </a:prstGeom>
          <a:noFill/>
        </p:spPr>
        <p:txBody>
          <a:bodyPr wrap="square" rtlCol="0">
            <a:spAutoFit/>
          </a:bodyPr>
          <a:lstStyle/>
          <a:p>
            <a:r>
              <a:rPr lang="en-GB" dirty="0">
                <a:solidFill>
                  <a:schemeClr val="tx2"/>
                </a:solidFill>
                <a:latin typeface="Arial Narrow" pitchFamily="34" charset="0"/>
              </a:rPr>
              <a:t>700L</a:t>
            </a:r>
            <a:endParaRPr lang="en-GB" sz="2400" dirty="0">
              <a:solidFill>
                <a:schemeClr val="tx2"/>
              </a:solidFill>
              <a:latin typeface="Arial Narrow" pitchFamily="34" charset="0"/>
            </a:endParaRPr>
          </a:p>
        </p:txBody>
      </p:sp>
      <p:sp>
        <p:nvSpPr>
          <p:cNvPr id="10" name="TextBox 9"/>
          <p:cNvSpPr txBox="1"/>
          <p:nvPr/>
        </p:nvSpPr>
        <p:spPr>
          <a:xfrm>
            <a:off x="8028384" y="5157192"/>
            <a:ext cx="648072" cy="369332"/>
          </a:xfrm>
          <a:prstGeom prst="rect">
            <a:avLst/>
          </a:prstGeom>
          <a:noFill/>
        </p:spPr>
        <p:txBody>
          <a:bodyPr wrap="square" rtlCol="0">
            <a:spAutoFit/>
          </a:bodyPr>
          <a:lstStyle/>
          <a:p>
            <a:r>
              <a:rPr lang="en-US" dirty="0"/>
              <a:t>750L</a:t>
            </a:r>
            <a:endParaRPr lang="en-GB" dirty="0"/>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5932" y="2204864"/>
            <a:ext cx="1339844" cy="864096"/>
          </a:xfrm>
          <a:prstGeom prst="rect">
            <a:avLst/>
          </a:prstGeom>
          <a:ln>
            <a:noFill/>
          </a:ln>
          <a:effectLst>
            <a:outerShdw blurRad="190500" algn="tl" rotWithShape="0">
              <a:srgbClr val="000000">
                <a:alpha val="70000"/>
              </a:srgbClr>
            </a:outerShdw>
          </a:effectLst>
        </p:spPr>
      </p:pic>
      <p:sp>
        <p:nvSpPr>
          <p:cNvPr id="2" name="AutoShape 2" descr="data:image/jpeg;base64,/9j/4AAQSkZJRgABAQAAAQABAAD/2wBDAAoHBwgHBgoICAgLCgoLDhgQDg0NDh0VFhEYIx8lJCIfIiEmKzcvJik0KSEiMEExNDk7Pj4+JS5ESUM8SDc9Pjv/2wBDAQoLCw4NDhwQEBw7KCIoOzs7Ozs7Ozs7Ozs7Ozs7Ozs7Ozs7Ozs7Ozs7Ozs7Ozs7Ozs7Ozs7Ozs7Ozs7Ozs7Ozv/wAARCAFaAO8DASIAAhEBAxEB/8QAHAAAAQUBAQEAAAAAAAAAAAAABQIDBAYHAQAI/8QASRAAAgEDAgMEBAoGCQQCAwEAAQIDAAQRBSEGEjETQVFhFCJxgRUyU5GTobGywdEHI0JSVHMzNDVicoKS4fAkQ2OiFvEmRGTC/8QAGgEAAgMBAQAAAAAAAAAAAAAAAgMAAQQFBv/EADIRAAICAQQBAgQFAwQDAAAAAAECAAMRBBIhMUETURQiI2EFMjNxgSQ0QpGhscHR4fD/2gAMAwEAAhEDEQA/ANBEd/dXjwWRtY0hiiY9rECSWB78eVOfBuufL2H0A/KpOk/2pefyLf7rUjivULjTtHMts4SUuACfefwq1XccCCzbQSYz8G658vYfQD8q78Ga58tYfQD8qnaFqQ1XSYbnbnI5XHgw60SqEYODLVgwyJX/AIM1z5aw+gH5V74M1z5aw+gH5VYK9VS5X/gzXPlrD6AflXvgzXPlrD6AflR+vVJIA+DNc+WsPoB+Ve+DNc+WsPoB+VH69UkgD4M1z5aw+gH5V74M1z5aw+gH5VYK9Uklf+DNc+WsPoB+Ve+DNc+WsPoB+VWCvVJJX/gzXPlrD6AflXvgzXPlrD6AflR+u1JJX/gzXPlrD6AflXvgzXPlrD6AflVgr1SSV/4M1z5aw+gH5V74M1z5aw+gH5VYK5UkgD4M1z5aw+gH5V74M1z5aw+gH5UfrtSSV/4M1z5aw+gH5V74M1z5aw+gH5VYKamnjgXmkYKDsMnrVEgSdwJ8Ga58tYfQD8q98Ga58vYfQD8qKWuqWl5I0cMgMifGQ7EeePCpdQEHqWQR3AHwZrny1h9APyr3wZrny1h9APyo/XauVK/8Ga58tYfQD8qi3cepWc0CXT2rJOxX9VEARgZ648qtVA+Iv6xp/wDMf7hqSRek/wBqXv8AIt/utVZ4418TB9NtyskQI7R1G6ODnY+77fZVhtJTBcalKOqWsBH+lqyu8vmubuV2ZVuGYnlfZZB7fH/grTpkDNkzNqHKrxLPwZxAmn3r2dy/LFIdye4+OK0pWDAEHIPQ18/PPiUOCUIOCD+ya1DgTiQX1p8H3Tnt4tk5j8ZfD3UzUVf5iK01v+B/iXKmbi4S3jLuwAFcuZxbwNKQTy9wFBLi4lnzI68wzsOmBWMCabLNvHmTvhlAMtGSM7YPd4119YiyFTfbJx3ULCDsyzYJA2AOBUcXYDKiqFJ8qIDPUym9h2Yek1EcmIyObwNP29xJMckZXHXGN6AwtyykSkjJ2ANGradO0CgYDUJ4MfW5bkybXq8aH3+nWEkZlmY2xXftY5TEV88gj66qaIQr1UCTiDWbG/l9CvV1GxQgqZwoJHeMjf31YeHuIL3WnlFzolzYIm6SyNlX9mwqSgcw9Uf02DtGj5/WRgpGDsSMj6qdEiFigdSw6jO9Qjp8pupZg64klVwN9gF5asY8ymJ8SdFIssayIcq4BB8RSsjOM0IGk3KiFRcDljxkZIziMpjbuyQfdTj6dKVCmZcns8sdieVuY9PEbVeB7wdze0JkgDOa9mhs2nTyu+JFEZGAu/cQR9mK81hIiszT5Pac5ZmOCvNnlPcAOlTA95e4+0mrcxOiOreq7co27/8Agp3NQks3SziiJUmN+byO5OPrpFpZyQ3ADyvIFQc3MNubfGPcce4VMCQFvaEKE8SxytpZeJc9m4dvHA8PqosK46h0KsAQdiDS3XcpEajbWBlCgn/WrPCWU45Q2fZVz0279MtFkJyw2Y476p+o2cmmX7owItyf1Zxtv/8AQo3w1NyvNbM3TDL+Nc7TkpZtM6epVXq3iWCu1yu105yp6gfEX9Y0/wDmP9w0coHxF/WNP/mP9w1JJH7D0lNYh5uXnsoRnOMeo3fWJ9oCgRZO3jGwGfWTfu8R7K3XTgpv78N8U20AP+lqwW7VYNWuomVmEcrLzrt0NaKDgzLqFyBJIn5wVkOcDAYjf2Gl217NZXKywu0ciYIZTgnvqJkSY9dWI6ErytSX5xswIreDngznsOMia9w9rv8A8hsAqyN2seO1Rt6OmxmVOp5T1HSsK0/ULjTruO5tpTHKhyCDitN4d/SLHqAFprHJBKxwsyDlT35O1ZLtOy8ryI+m1Dw/cs/KA+FbncdxO9JeyVUMhGCdzk/VUxVt1iFyWQrjIcNsw8qDT6ksspO4RSfVHfWRVaOsKIPmkwcvaABRzDz+uiFvEDIMkZXfzqvm4kOxHJkbD8fOj2lwgQCTmLc3iaspjkyUuGbAj2pR3stoyWFxHbzHo8kfOB7siqZbcF6tq1/JPxBrE89ujYiRDy83njoB7qvbOqAszAAd5pVBjmbCMwVpvDWl6ZgwwczD9qRi2/s6CiuK7XquXiAllS34g1WYsi8ltCeZug+P1pcur3EdvdsFTnt5Y1HMMZDcvdnbrRU28RLExIS4wx5RuPA1z0WHBHYx4OM+qN8dKPcPMTsYdGM2dzJNLcxS8uYJAgKjGQVB/GoOsNNtdwBj6C4fYjBH7YP+U0WWJVZmVQC3UgYzXOxjCsvZrht2GOtUGAOYRUlcZg+51GZZG9HaJo/RTOpIJzj39Kj397JeafeoAiItqHIYZJ5lJ+ai4toQMCFMY5fijp4eyvPbwkDmhQ4HLuo6eFWGA8QSjHzIbXdwk9wAEMdvGH5QDzNkHbr5U29/epZNdssIQIsm2SeX9rbyG4NEliRSWVFBOxIHWuCCNQVEaAHqANjVZHtC2n3kO11CW5uni5AoQ82evMhHqke05+Y0QpIQKchQDjGwpVUftCUEDmR7uzhvYTHMgYd2R0quRaZd6JdrcIhlgRjkrueQ9fzq10lmVQSxAAG5NIeoMQ3maEuZQV8GejdZEDqQysMgjvpdNQ9my80YABPd0p2miJnqB8Rf1jT/AOY/3DRygfEX9Y0/+Y/3DVyT2nANqF6p74Lcf+rVlXG/DMmha9JLb729yTKu+CMncY8jWsaSM6pefyLf7rVH4t4Yh4k0vsW2nhJaF/A46ew0aNtMVYm4TDgScFkVvZtTcpGcAEeIJJp2e0nsrmS2lgljdG5TnxpllJO23jzGuirAjM5jIVMQBvvT6MF3Gc0xhgdqVzDHsrQrRDLLBpfFN/p0ItkmL25OTE3Q1cNH1zT9UkUNN2U/cjnrt3GsuD5bINdFw67KcClPWjfaRQ2RnmbDIr2ZPpDKIlOeYkAAeRqu6r+lKS0g9D0SBGIXHpMm/wAy/ifmqhT3txdRrAZZGVd+UsSBTaw93h30gUg9x6P6fIlh0fi/X7nV4k1DU5p4X5j2Zx8blJHdtvjpW6wFjBGX+MVBPtr5z0HJ4ksFXl3mVd9hucV9HrsoFY7QA+BOnSSUBM7Xq9XqXGz1JdwgJY4ArtDb66VmMPMOXvIO+akFm2iEBKjHZhSTJl+Vc+2h1m6JbhTjIJ3JoknKEGDVylbcIsVxulNdsHcqpG3U56U2ZWaXkVdvEmqhZEkBgOppVMgBRliMDvNKEyHoc48KkuO16uDcZr1SSImlWGJ5W2VFLH2CqNJfXOt6lFzNyxykKkQOVAPj4+NXS/haeyliT4zKQNqqvClqzalI8qnmt+YYPcc4/wCCs1xOQo8zTQFAZm8S3wRiKFUH7IApyuCvVoHEzTtA+Iv6xp/8x/uGjlA+Iv6xp/8AMf7hq5I5pP8Aal5/It/utRcjahGk/wBqXn8i3+61F6kkpPG3BUOrWk+oWsDNqCqCqpt2nt8/yrJ73StR02VUvLCS3ZwSqy7HHjX0diqbxnwPb64k+owpI9+IwFQyYRseXjjb302typiLKs8iY4eXHLnfvwKYdgDgVM1WxvdLuBBfWz2jEHljIwTvjP8AvQ5+Xmxj1j3Df662Cz2mI147iw1KRTK4Qd5plC2d6k25IYldj0WmK2YththJLKOJRuObvqPcYiVsDPcK6WYd5Y+dMSs0nq+HU0wt4AiFQg5JjdpK8E6XETcsqMGRh1BByK0XSf0s3UPLHqtkswyMyxHlI93Q/VWeKgXJzvXGYDzNKapWHzTQtzqflm3W36S+F5wOe/MDH9mWJh9gxROPi3h+WMSJrFoVP/lAPzV8/qAegBJrpjA6Df20g6YeDHjVn2n0Sms6ZJjl1C2JIyB2q9KhgQzzMY5YSGPVXDGsAaQoCOb25O1KjZmA5FG3cDilnTHrMI6gEcibzmG3uCC45lxgMeppw34B7MSrlwMZIAFYUZ7p3LuzMxHVpCa8xnwM4II6EmiGmb3ijeB1NxtiEkPa3kYGAVJcCm31FLeZgbuI+tj443rD+eVTkGMU1JNKWPKY+Y+W9UadvZlizIws3oaxbSAh54V8Bzg5NTtPnWaHmJXqQMVgGlWd3qGoRgWct36w5ljbBx+Fbpo0MNjZpbQxrAwUYQ7hT4HzpDjbNCMS3Jhb1m2GwpY6UDPEPo+oLbXcSxI23OHzv7PCjPOCnOpBXGQe40oOG5E1lSvcUzBRmm4reKKR5I4wrSHLkd5odpmqx6jJMmeV4WxjyornbrUVgw3CQgqcGeboaFcPT3rWsttqCOJ7aQx85GBIvcR4+Hup7TL2S7e7WReXsZ2RcncjbB+uiFWDnmQjHE7QPiL+saf/ADH+4aOUD4i/rGn/AMx/uGrlRzSf7UvP5Fv91qMUH0n+1Lz+Rb/dai9SSdrlDtU17TtITN5cqrHpGu7n3UDt+L73V9ctrHR9PzbMvPPcXJK8q9+AOv8Az21JWZP4o4WtOILGUdlAt72fLFcOmSn/AD6s1jHEnCOocLyQw3OJmnBPaRZK9emcda+hRTcsEU3L2kSPynK8yg4PlRKxWCyBp8wSBlkKkFSDgg7YNTYVKAHHQVfuPeG9D4b0kLaQM11fXAZXkfmMYAOcfPVGUZ2Nb6DuGZzbxtOJwZ5STXMjGPnrkr78i70jBEQc9HJCjvPnTywWJClovKcvWupbhsn8e+koOUsWUeqcAefhUlI1R0SQ8vZpzvtvnw+ylhs9w2XA4njHHGeUd3fUWdWx6uR76kPG6xFyO9R16Zz+VNCN5SkaklpDgGrLDqUtbdyIYmJyct5eFPQ2zn9jmOPik47qnW1jK5iZEUCUkLzH9oDceXvorHpaT5S2kAlU+vbzEKR5gnY0C4MN9w6gMQlN2WRSPPal5I6OxwO5qI9hIOZFBUr1RxSZLZm3aBsbZK4OPKmnI6MQDnsQaXOMs2w/u13slmK8k0Ss2wA6/hRGPTfSGSGCGd5XOFRYyd6sFn+j2cKJtRfs/wBrsU6+80h7ccGaAoxkRXC3DWp6fcx3rX3Zo2DyQtkOPA4rQbR4+0XOS5bJI76HWNrFa20VvBHhAMIoGeXy3onDHFb+u5HNgZ7sVjYkmNr95F4k0sXcS3EPqypnoOtENGBbRbdHYMeTcHf3Uk3XbE75XOByHOamWwAiCqoQd3dSPSwxM3i7cNspWi3M1jq9vAVOO0eOQZ3JJ/DarXqiXIa3mt+dhE/6yNf2lOMn3U42jWD3HpPYAS8wYsDjJ8fqqaVz1FAleAV8RzuGwfM8iBSSABk5O3WnKSCANyM12mgYip2gfEX9Y0/+Y/3DRygfEX9Y0/8AmP8AcNXJHNJ/tS8/kW/3WohcWzXI5DO8cZGCIzhj7+73UP0n+1Lz+Rb/AHWoi10g5+XLcg3wM1JWZU+L49I0fSUtUsoWnupAEyvM5xuTnr3UX4Y02SzsjPcxLHPMB6g6ovcKB2Wh6rq3GMPEGqR9jboGEFsxyVUD1SR3Ek591XeoDKA5zO1w16qzxXxpZcNwtECs98w9SAHp5t4D7asAngSyQBkyh/pN1IX/ABOtqjAx2UXLt++dz+HzVTJZezXC/GPQU9c3k99dTXdzIXmmcu7Hxq8fo44Mg1Hl17UMSRrIRBERsSD8Y+Iz9lbgfSrnN2+raY3wf+jSa+h9N1ppLeKRcpCpw5z0J8PZUy//AEV3cErz6bexznBEaSjk7P7c/VWngADAr1ZDYxOZuFSgYmCScIcQ2EwNzpc5jj9YlF5wx91Q0gldws6lZp35nU7FVHt/5tX0PgVHudOsrsH0m0hlyMHnQGiW4iA1IPUwgx9tDESfWnusgd/KtdhhETWVwqMAJT0O+M9P+eNbJc8JaJciIGxjjEPxBGOXA8NqaTgvREVVNszBW5hlj1znup3roexF+g46MzZ7aO1lmtZhiG4HaKQclXx3eH+9NtNJeBY548yx7JKgw2PI1qy8LaKrhxYRkjpkk4qQ8WnadH2hit7dF/a5QoFENQg4Aizp3PLHAmb2fD2saxbqZbdXA2WV15T89WXSv0f20AEmoTPO3yYOAD7atFtewXSc8MqSJ4owIqPqmtWekRpJdy8iu3KuFJJ+akta7HCjEYtVajcxzH7PTbOwQJa28cQH7q7n30qWCN5DlAzEd9Jsr+C+hWa3lWRG6FTUrA60g5B5mkbSOOpGhtEh3VVBJz0ofdxPPL2Yi9ZTnmzijNc5F5ubAz41AcSmrDDEiWtmsEewPNgDLeVSgnQnevM4Ub0lZ1Y4BqEkywFXiOUL1zVW0q1Vo1DyOdg3THeTRSqZx6t0JLKSGMvGQyHH7xxj8aVYSFOI+oAuAZJ0uaW6uonMvaSStzylSTsOgz0wKtQoBoGjvpumc8zD0mTdmz0HhRWCeMNydoWbzNDSpC5MlzqXwOpLoHxF/WNP/mP9w0boJxF/T6f/ADH+4adFyPBeC11O5z1aGD5uU0TW7iXOXGdjnO2aDcqtqk/Mduwhz/pNSgec5BHKvgNxV5AEzMzB4bhfnXPWnOgqPbDsrYcx7s5NCdb1qeNYdO0oLLql5kRK3xYlHxpG8h9Z2qo8HiROKOJ7m1lOkaDbm91eRclUGRAv7zeHvqpW36LdW1N3vdY1JYriU8zADnYnzatA4f4etdBtGWMmW5mbnubl/jSuep8h4DuosRRBiOpRQN3Pm27tpbG5ls5Qe0icxsPMHFb9w1py6Vw5Y2YGDHCOb/Ed2+smszv9G+E/0ty2gTMYnWWXw5QoJrT9V1ODS7N55mwqDYDqT3AU+1y+1RM9QFe5jJctwkQJZgAO80Im4t0iJipvoyR+7lvsqmmbVeL78xK5it1OSM+qg8/E0fi4E05YQHaZ2xu3Njf2YojTXX+oeftEjUW281Lx7mH7HW7G/wD6tcxyEdQDuPdRBWDDIrLNf0STh+6jlt5n7NyeR84ZSO7Iq48IavNquml595In5GbHxtgc/XVW0BV3ociFRqWZ/TcYMslepBcL1pBuEBxkVlm4kCPUL12wi1DT5IJV5gRkYOCD3GiKyK3Q03cbxmrUlTkQXAZSDMz4QvZbTXY4AT2c+VdfMDIP1fXVz4lsI7/R5udctGhdD3qwFUTTz2XFsYXuuio/1EVo2psF0q4PhEx+o1v1PFqsJytJzSymUzgS9aLUpbUseSROYD+8CPwNaMpyorLuDE5uIFb92Nj9g/GtAv8AWbPSkja7mEYc4XYnPzUGrXNvEdoXxTljxCdcpqGdJow6MGVhkEd4oRxFxAmi26uUMkkhwiZxn21kVSzbR3Nz2Ki7ieInisX7aS40/n7QkcwT4xXvxVI4buLy04ggh5pU535ZY2yMjHeKvGjaq2taWtz2YjfJUrnIyKDaXo89heXWsauVWT1iMHIUd5+bpWypwiMjDmc65TZYtiHiXFJByjJpm8iS7tWi9VjsV5hkZFUX4Y1niK+eDTZPRYE3znBA8z4+Qr0upa9w1dR+mTelQOe85z4jPUGl/Ck/KSM+0cNaB8wBx7zQ1GUAIHTpXlijU5CKD4gUzZXAubdJV+K6hh7DUisvXE3Ag8z1BOIv6fT/AOY/3DXNc1wWreh27jtz8Zv3B+dN6y5dNKdjksWJP+Q0AcFiojChChj5kOaQR6jNlsAwQ/dNSoZ4yUbmO3XPf7qG6gQupOxBP6mEbbfs0/BHGgz0C78x2XpvTgo25nMsdvVIEm6jqsdratcSjnOeVI1O7seij/m1c4ZtVtzNc3Hr390eaVsbIB0Rf7o+vr31AihM83pt2OTPq20Trug/e9pHzD31YNLgZELPMHHVQO6h24GY5WJbEIV416mL+5Wy0+4um6Qxs59wzVTVKpw1arPxLrmtEE805gjPiq4B+ygXGGrNf6obaNsw255cDvbv/KrXZxnQuEUaQfrVhMsmT1c7n66oOkRG81u2VhzF5gW898mt2iXuw+Jydc5wKx5mi8MaSum6XFGVxIw55D4sf+Yo5jupuAYSnaxsxY5M6VaBFAEgalpNrqkHY3UXaJnIGSMH3V6y0620u2EFtEI4wc4yT9ZohQ3Wrw2Wm3FwBkxxlgPE42qAsflzKZUXL45la17iC8utQ+CdI3lzh5B3HvA8Md5qK/B2oyQekSakzXeM4OSM+HNnPvxXeA4BNc3d2/rSZC59uSavhQcmMVrssNJ2J4mCqr4hfUsPczfSuJdQ0e/NrqLPJErcriTdk8we+r81wklt2isCpXIIOxFUbjuyWG+gulGO1Uq3tGPwP1UV4YvWuuHCrHLQc0efLGR9Rx7qK5FdBao/eDRY1djUsc+0quint+Jrdu9py32mtD1o8uiXZ8IH+6az/hVOfiS28AWP/qavfEsgi4fuye+Ir8+340Wp5tUQNJ+g5lQ4GXOsynHSA/eWp3H4HLZEnfLj7tReAxnU7hvCIfaKe4+P6+yHk5+7TG/uxFL/AGZh/g+4M3D9vzNkplD7ifwxQD9IEga6tEB9ZVcke3H5GifBzdjw8rscAu7ZPhn/AGqoa/qPwrqstwmeyX1E9g7/AH7mgpTOoJHQjL7P6VVPZl34JjC8PwH95mP/ALEfhU7iW1ludFuooFJdk2A6nvxQvgO4MmjmI/8AakKj2Hf8TVjvbiK3t3lmcIiLlmPcKy25W4n7zbSA2nA+0zHh7Whol1J2sReOXAfHVcZ/M1bpYtK4qghPpDMsbZ5UbBHkQag/B+k8Viea1ilhkRuXtguAx9nf9tV7UNH1Lh+4EyswVT6s8Wce/wAK2EJa2QdrTngvSmCNyTU7aNIolRAAqjAA7hS55BFA8jEAKpOTVY4T4jbVIzb3GBcRjJI6OPGrSQJEKsAVYYIPfXOsRkYqe52KbFsUMvUqOkaJdXcxvLtziY9oD3tnpnw2onxAoWXTlHQSOP8A0NGiVjQnoAKqN1rD6tewMkPLbxSsqMTux5Dn8Kzqqof3mpmZ+T4hKwt1n1a5LqCFgg6+BVqnTWiOOURgoGyQe80xpIzql4P/AAW/3WovyjGMdKbEFQeZANm0mC6AEd//AD309DE0Rxg8uO85p1riFJlgaVBKwyqFhzEeQpzrV5lBADmcB2odrCi6Fvp+R/1EgLj+4vrN9gHvolQ+yAu72e+K+quYYTn9kH1iPa33RQmFBvGTlOHrjHeAPrFUrhIA8SW2e7n+6avXFkBn0G6AG6pzfNv+FZ5oE/o+u2cn/k5fn2/GunpuaGE42r41KkzXYviCnKagOUpyubOyOp2gnFKF9BvAPkifm3o0Tih99dWvMLaWaMPKMLGzDLDyHfRoSGBEXaAUIMpfAV0I7y5tyd5FDD3bH7a0IHK5rKJEuOGeIA2DiNsr4Oh/2+utHs9Vt7uzWeGQNGwyD4e3wrVq0ywdejMOhsCqa27ErP6QCPR7Ve/tDj5qRwjGycP3UhGzu2PctDOJ7463rUVpZ/rVj9ROX9pj1+wfNVvgsBpugejrj9XCQSO84OT89Gx2Uqh7MSo9S93HQlO4LTm4gB/diY/YPxq18Ykjhy4x/d+8KrXAig6zMfCE/eFWji9Q3Dt1nuCn/wBhUvP9Qv8AEvTj+lb+YA4AizPdyeSr9tO8fwnks5sbKzKffj8qV+j/AB2V3/jX7DVk1zR01jT2tmPKx3R/3TVWWbNTkwqqi+k2iUWfVux4Ws9Ntm/Wz83acp3A5jt76m6joS2PB/rKO3R1lkYeJ2x7s0U0PguOwuFubqQTyruoA9VT4+ZopxJCp0K7X/xE/jVtcu8KnWYK6d/TLWd4wJX/ANH0vqXcX7rK3zg/lUrj65kj0yGFSQssmHx3gDOPn+yh/wCj8H0q8Pdypn66tWu6Mmsae1u55WzzI2M8rVVrKmpyeodKs+k2r3BvBTwHQohHjmVmEntz+WKM6jbwXNs8UqBkdcMD4VQbfT+IeHrlnt4GkTOGCDnV/aBvRKa84l1m3NtHp/oqyeq7vlTjv61VlOX3KwxJVfiv02U5gvg9HHEi9mcoitzeY6flWnJ8UUB4c4ci0aIkt2k7453x9Q8qsAGKTqbBY+RNOjqaqvDRMiCSNkPRgRVe1SyisE023hGFWR/eeU1YmIUEk4A76rOs33pWpWSIrdmjP6zLjJ5T0rKcZm0ZxCGk/wBqXn8i3+61O8Q6xHoOh3WpSb9ihKr+83RR7zimtJ/tS8/kW/3WoBxvp95xPq+n8O2zmO1X/qb2QfsrnCj2n1sfP3UUqZjJqGv8T3lxqDGae4Vch4gQIlHTGPigfjX0BbI0dtEjsWdUAYnvON6ottY3Jv5oOHNNgi0uzUQOx9U3DKwLAHv6Yz7d6vqNzoGwRkZwetSWYi45zCyxHldtlPXHn7q7DEsMSRIMKgCj2U5QXX+KtO4eVVuC8txIMpbwjmdh447hUlQncxCWIqQCCMEGsj1bT5dJ1SS3ORytzRt4r3H/AJ4VcbL9Itjqerafp1pZTNJdkiXmIHY7fX0orxBw/DrFtyt6kqbpIB0P5Vq013ptg9GYdZp/VXK9id4c1mPVNPjkDDtAOWRfBqNgg1lCpq3Ct/zmMqO89UkHt/4atVjxxp8sQ9JZrd+8FSw9xFFbpzndXyIGn1Yxts4IlqlcKlZlq5k1LjMxQuebtVQMP2cYz829GtW40iliNvpYeed9g3IQF9g6k0rhbQHsWN9fAekuPVU7lAfxNXUPRUu38QL3GoYInQ7hvUdDtdWtRHcoSR8Vl2ZfYarTcBXKOyw6jiJuoKnP271cZNStYBiSeNP8TAU0us6exwt3AT5SL+dKSy1Rheo+ymhz83cg6HwvaaR+sUGSYjBkfr7h3UXu4RJbvH+8pFKjuo5ACrKwPeDT2zilM7M2W7j0rRV2r1Mw4dlOjcTG3uRyFiYST3HOx+r66vesWZv9Jnt1HrSRkL7e768U9caNY3NwlxNaxvKhBDld6mhBy4pttwdgw7iKNOa1ZCeJnPB158G6rNY3QaJ5iAAwxhh3e/NXm/1S3060a4uX5UUe8nwFKl0u0mnWeS3jaVDlXKjINVHj+Ofs7UgEwBm5sdA22M/XR5XUWjxmLw+lpPnHUt+m6hBqNpHdQEmOQZBIwaG8WXKw6FdEndk5R7Tt+NAdE4p03TtHggcyLJGp5lCZ3yTTcxv+MbqNEhe30+Nsl26t5+Z+yoKStmW4AlNqQ9W1eWPtJvANo0djNcFSO2k2J7wP9yaueNqi2FnHZ2yQxKFSNcKKl0i197lpror9OsLGzEp6ivCJR3U5XqXHYE4Biu16uGpLnDysOU4Oe6gnEIAn0/A/7j/cNTru7W2uIyzAKWCn3kAfWag8Rf0+n/zH+4aHIMvBEd0n+1L3+Rb/AHWqfb2ccE9xOMmS4YM7HyGAPYB+NQNJ/tS8/kW/3WqffahaabbNc3k6QRL1Zzj3DxPlRSpIAVRgAAeVcDoXKBhzAZK53ArPpeK9U4p1QWOio9vZE4acL67D/wDz9tXLRdJTR7EQCRpZG3klc5LmqlkYhGmBZ2yzvcCFO2fZpCPWI8M+FP1GvppYbR2t07SYjEa46semfLxq5UoKcER3vGF/d2d21l6NIHjKLkhzv82c1f7Vp3hAuY+WVfVYj4reY8jQPhzQbrQ9QuXnuWujeIJJJCMASAnmHs32qyVWcyRiW1jlUq6hgeoIzQqXhTSZnLNYxA/3Ry/ZRuvUYdl6MW1aN2INtdFsrFf+mto4j4qu599VDi+TWLeZm7XsrEsFQRtgscd/f3GtBPSqL+kCYiK1hB2Z2Y+4Y/GtGmYm0Z5mTWIq0nHEDaBw+NdSWWS5dOzYLsuc/XReX9H6hMxXrA/3kBFP/o/X/obg+M34CrpgY6U2++xLCFPETptLXZUGYcmZLdW+qcNXoAlaMndHQ+q4/wCd1XvhfXTq9lzOAJoyFkA6e0UM49RPgyJtuYTAD5jUP9HyP214/wCxhB7Tv/z30dhFtHqEciLq3U6n01PBl/r1czyrk0C1zie10gcrkyTHpGvX3+Fc9VLHAnVexUG5oeyKZnto50KSIrqdiGGQaplr+kBWmAubNo4yfjq/Nj3YFXOC4SeNXUgqwBBHeKN6nr/MIuu6u4fLBsfDOlRy9othADnPxAQPdRIRpCuwAAqPqWqW2mW5nuZAiD5yfAVX9f4lQaEtxYyEtcnkjYbFfE+0fjVqr2EQWeqkHEK3nE+l2Mphmu0DjYquWI9uOlTLLVLa/i7W3nSVPFTnFUXTuFUudGe9umk7eRC8YU9Nts+Oaj8Gi6GsHswwh5D2u23l78/jT2or2kqeRMq6q3eoYcGaWJlz1rzzKozmstuNRvLHiiWd5n5o5yGGdiuemPDFFtXu7/X9VfSbBykMX9K+cAnvyfDuxQnSkY54hjXAgjHOcS6W2qWl2zLb3EUpQ4YI4OPbUvORWRaTNLpmvwhXwUm7N8dCM4Na1A3MnmKDUU+kRg8GN0uoNwORgiVvUY7jVNeFpFtFbsrOfmP4VM4i/p9P/mP9w0Vt7ZYZZpcDmlfJPlgD8KE8RMPSdPXIz2jnH+U1kVcZJnQd92APEqvFfGs/B94PRbWO4mu4osCQnACrv0/xCs64u46vOLdQgmaL0e3t1ASANzDmPUnxJ6eyrd+kzRL3UQNQtVDx6fDGZR3gOBg+wcu9UrgvTIdW4z06G42gM4LgdCVBYD34xTBiK5zN24T0gado1tJNEou5YlaTcnlyM8oJ32o6SAMk4r3dWT8TtxTxIdcudOucaTY3Ai9HGzP2e7Mp8jk9fsqpc1SO4imaRYpVdom5XCnJU4zg+GxpzGazngbhTWtLji1WLVVdrne5tpQSG9p/e860RCxQF1Ct3gHNSSKwK7XCwHWks4AzVSRdcqM0473x7O+vK2QATsT49aHeJJIY+qazrj2QnUbaPuEZPzn/AGq/q3qHI6nYVQePYwLy2kA+MrD6/wDetmjP1RMGv/RMn8DSLBo88jsFUTEkk4AHKKJz8Z6RHkC6D4/cUmgfB8cd1pNzaygNG8hDKfAgUQ/+H6MARyyZx3yGrtekXN6hMVT63or6eIB1TUbjivUUtLRQkKZKiRgM+Z/IZq6aBpUOk2QgjPM2cu/7x8ap2scJtao1zp8jSIoyY2+MPMHvpGg8V3VjOkN3K01udstuyeee8VodRbV9E8DxE1Weldm4cnzL5rF+unafNctuI1zjxPcKzzRbCXiPWpJrpmZAeeUjv8F/53CjfG1+X06GFH2kk9bHeAPzxUngaFIdJ7XHrTSE+4bfh9dKqYV0GwdniMt+vqAngcyPxjp4h0OFbeFEigkBIXblBBH2kUvgnVbu9kuYbiTmSJU7NcAco3H4Cucd6gq2Udmh9aVuZv8ACP8Af7Kifo+/rV5/hT8aYBnSktAyBqwFhDj21Mumx3A/7L7+w7flVLtO0vZbXTyx7MzbeXNgH7K0riaAXGhXaeERYe0b/hWf8LxCXiG0B6BifmUmmaZ/on7RerT+oH3mpW0CLCqBcKBgDwFLaBFUnFORDCCvSfFNcvM7QUYmXcYxLHr7lRjtEVj7en4VYeDbPstJN028lw5YseuBsPxPvoBxoc6+fKNfxq7aDbmHQrSMjB7FSfaRn8a6NzEadR7zkUJnUufaZ46f/k7J/wD2Ef8AvV7069ujxNPayMwi5cqCuxwB+dUy+j9F4ybn2HpQffwJB/GtFisImvY71ciRQQw7jSNdkhCJq/DdqtYDCNV/iGGMX9jMBmQu6k57uU7VM1vUbnT7XmtYVkkbZefpn2d9B7q3uIxY3F4R6TcSs8gUYA9TAHzVh3AnE6e0hd0IWVvHd3Wo20y80ctrAjL4gqwNZ2dR0nhoXdgsEfp2mXIaJ1XHa4IIyR34rRtOkWG/v5XOFS2gYnwAVqpmlcBScRX95rGtCW3ium7SKNCA5yScnI2GDjxojBEu/D/EVlxHpwu7NiCNpIm2ZG8CKV8GLZ8PT2NquWaKTGf2nbJJPtJoZp3A2m6NcLc6fdXlvIAObllGH8cjG+asfNtncVCZUF6HoqaNbjM8kszovbMx9UsO8DuojLdJDDJNKQscalmbyHU1xpMnp37b0L4itry/0WWwszyyXWIWkx8RCfXP+nPvpe7mX3Mu1z9I2r6zDcwW8BisjMOSaIMHTB2BYHqakaHqHE2nuuv3M811YhhFcQvIWZVI+NjwrRxw9pWmcMPpcdui2iRlmz1JG/MT47VTuHeLJdRmjsodL5rYIUlK/GO5JOO8Y7qjHjiQZxLtEVuLZLkycysA6BTtgjapqSRty5IyegxUGwsvQ7ZbVMvbqSYsruq+Hup5kCZboQc48fKs6naYPUn5wNt/ZVH4+iIS0kx0ZlPzD8qtnO0a84BwfqNV7jYCXRg+MhZFKt84/GuhpLB6yzJrBmlpA4HkxHcxkZ9ZT84P5VZZIpCwZSMZ+aqrwQ2GvP8AIcH31ap5+UKqLtjYAnek/iC/WbMDRt9ATrzqYcjlOeuBWcazbrbarPGg9UtzLgdAd/xq6ajqkFghaaTkLD+jz6ze6qrY2kutam95KhSANzMeg26Lmn6AtVusfhcRGtIsKovcd1/m9BsuY5Krg+3Aolw/qsNloqs7qohLB8nc75AA99SLzSI9RtTEuQ2co2M8tCbXhK4afFzKixg78ucn5+lVRfTZp9ljYwcwGrtS3cgzkTwsbjiJb3VZsphSIE8SO72fiaXwRdJb6tJE7cvax7Z7yN/zq0xJBaxRww4AQAAD9n30Eu+EoLm9M9vcmBXPMQFzg+W9Or1tdgZG4HiE2mdGWxeT5lsuWS8sJAjBldCMg5B2rPuD+VOI41fryuB7cf8A3V60q0hsdOitImLJGCMk75zn8aZt+HtOh1YahDGyzDJwp9XJB7vnqqr0VWX3j7aHsZH9u4dj+IK6wypry4C4rprPN8z/AI20i7kv47yCFpUZQh5Bkg58KutlGRaorDBCjI8NqklFPWkQzRShhGwblYq3kRTXtLKFPiIr04R2ceZWOI+Ejq10t1bzCKUAKwYHDD3d9WDTbeW1sooZ5u2kRQGkxjmPjUmSSNADI6qCQAWOMmuuG5DynBoWtZlCnxCSlFcuOzIWpahZ2aqlyQzSH1YwMk1B1/8ApNOz153+4aj6No09xO2o6oGaRmPLHJnbB6705r9xA9/Y26SKZY3YsoO6jlNIUk8niamCjgcyVpIB1O9BGR2Fv91qLE46UH0s41O8/kW/3WomOZjzHKgeNETFzvMDvnGaZeVTvjPh514y8xx1PcQKSWRAebGSMe7wpTMMSRuS6htl55p4ogR1dgori3cTW4kjlSQHYNG2R89DNY0zTL5BNqVnFMwUgFsgp7+6s10G71U64uk6dcm1tjOZGBAOQNyPeBSTyh2nkSszUNRVtU02az7QoJFKE+IPWoWn6db6NbpBZxIgQYLIu58ye80+OZdw+WHSuGZ1yQQPHHfWIXE9mUTHzOEwzO7N4nupztjcMCx9XGKg9qW3Y9TUoyBUCIMc3U1e8HzLBklmHJyAZJHcaFa/ay3mkSwZBdsFM7ZIPSpCM6ScysT416V+03PTzo69SUYMOxAsQOpUypabp+uaezi37KLtccxcq3Tp41Mk0rXLnCyaooHhGSMe4AZo2FAcj6qdhjAbpudztWtvxSxjuKjP7TIujUDbk4/eAYeGLWN+eeSS5bbPNsPm/wB6NpAiQiNIwqqMeqMAVLK4XK9aa5/VPMc47qxXam2785zNNdCVflERH+qOAxAPlXZXUrscE9TmvY7QbAjwxTBikGwztSQWhngcCNElRhjnz8a6JWUAA7e2uwxGclTtilpbsHIdRygbY76tiYABjsVyygeuR5eNTor0uVTqTsdqHmFnGNh34riIybEkCrS1lHEPnMOpOAQGbc71JWQPt30ADOi/GyuO+nItQaBx2mXB789K2V6oZwYWYribVZNOseS23nl9Vf7u3WmOGUuIdGndRzyZPZ837RA6nx3291e1my+FpLYwMOcnD9DsO+jdpbJZ2sdvH8WMYGa0Llnz4mglRUAOzBGkaffzXJ1DVJiZc+pFvyoPIe/wzR6gF7rLT6vHplk52bEzqM48qO5CJucADqaYhHIEBweCYmdZGiKxMEY/tEZxVa1TS4LG9tJoyzSSyPzse/1TVpG9A+Iv6fT/AOY/3DRFQTmACQMTllNFbXt9PPIsccdvAzMxwAOVt69a8UaNqRgjsr+KZ7gMYkDbsB129xoTfcPx8Q6m1vd3Mq2UcULTW8ewnPKeUMfAb7d+RVOm/R9Hqmu6i+nXUdlaIzdjEoySRsRgd3Nn56FsGVNUyETtF9cMNsHIqHcySCEytG2V35QN/dQ/hYXFhw9HaXikXNmDEykdwPqkeRBG9S3uixOBufHxrDc4HErMq+rahrF3qMFqIPR7WaTlIZgXI6nPcBiiPwfbxS201vbqJIX6gYJBBBye/rn3VNAjnlV3VeZCcHwpbResSDt5msxtJGIP7Tzs2M5wPKuIwOSwrq8oJDGuOhOSp691I7lxmVvW6j3U/E5KBiM0ysJJ9Ycu1OR47Nlwdu+i7gDM88+ARn24pCklcrgZ65JzTPLgnmbp4GnEPK3xWwfGhwJAxJ5jq8uxLb9+KWGVTkD56aYA4I6+FNrzc53yPDwqsZhZxJjysybDoN8Ui3PaMS4wBSMnA7hSowVySTvv1ohxL5MkFmYkqQFFdaQLHzYpoyZPQ4Fez2hClsDwqycnAlgxaYO/X2U08hA78Z7hXWdQ2ADkd1IDHxFUzSo4x5YucdaEy6tNcymHTo+0xsZCMrnyqfcXMNpEZrpwsajqaG2mum/uextbXliXdnY93sq+cZjFHnEn2y3ojHburue4DpUfVr9dNtDPIGkJIVUXqx8KnLID5bVFuwkjKHAblIYD8apTzFsQeTGeFr+/mvZbu/l7GHASKE7ADvO/uq5O5kgbkcIzD1WO+PA1R4LeSbUBc3bK0a/0cWThfM+dSda1eaO5gghkClMSMRvv3DwroU3YBBjax6jYEsGj6Fb6SrMGaWd93lbqT30nX7+Kyt4w7YaSReozhQRn8vfRC0eR7SJ5sdoygttjegXFsTMsEmDyKSCebv7tvn3/ADrWzbK8rDRd9gVjDtncpdQCVARnqD1FC+Iv6fT/AOY/3DQzhnUgt5HYAnDq2PV646b0S4i/p9P/AJj/AHDV1PvXMq2v032yOsTTT38STNCXt7dedDhgOVs4PjTdjp2m6UyvaxlHCGMtzk5HUn201LIU1SUA4zBD900M4gguLvTpltLqa2nUF45InKnmAOx8jWS636m2JJxLE0ySJmTHN4jw8KDatqUtqCLHSrq/k8EXlUf5j+FZ5bcV6zbxxcmpyyJKA+J1V8bjIzjPfWqNPBaRmWeZYox1Z2AArM4KkE8x91D0sFfzM+k4z17T9Xt31bSxZ27v6ymI5I78HPWrhofEFrr1vLNEDGY3KlGIzjub30I1BNK42uGjhvI+ztAQvM2C7HryjqelQOHtCXTONZkgmkeG2tlL83eWHT7fmp9iIUyRgxOMCXJ05mBXu8O+nTlEyRg11sY78nwplpGUkHcVzt3EAgCQ9S1WPTYjLclljyBzKvNinoJ+0wc5BqLqMcdyiwSgGOVipB81ND9CnkisJtPd19Ms37EBv2gfiH2flT0UbNw7iSx3YhGO/trm/ms4WZ5YDiTC7Lnzp6zulu4WaMOArFfXUqcjr1oXottycQa1Ej4KdiASM78nU08NWuEtGEyRNcG8NpHyghSc4BO58zRPXzhftKVuMmE55BZWr3M7fq0GW5VJIFLgaOeGOeM+rIgYZ8CM0MvUvk0u/Sdkkh9GYrIoIbmwcjG+1N2lxeWVlpLM0LQXAjiKBDzLlMg5zv08KHZxkdw92DiGuz3ycmno8KCXoPqN9d2UF3N2kC9inPFEQWZwNyTg7eHTbFcn1t3ubS3t4jzXEPbsSM8q7bYyN8mhFTHmHvAk+9u4rKMSzhwjMFBCk4JIAz4bmnUjfnOASD0xQS+ubm50KT0yIRyJcxKCNgy9qmGAyceyjzOR8XJI7qhUKJQOTEyI0fr4GfAUzC/aZyDkV6WZyB3Gk22eYnGc0HBkJ54g3XLGbULm1ReX0dSS/Menuolb2kNpZhLaNQ2Nj0yaeKDvOc91eDIi9nsGogQRgxu44xIFppk0lyZ7u4zjond9tSiYpLsW59ZwMkDuFeuJ54rSTskLSYwgHcah2wTSrCbULzJkxuo6ny9pNQfaET6ncKm2ij6Kopj0O0N8bydDI+3KGOy4HhUm0nW6tYpgOXtFDcp7s0M1myvrxhDbsixEbgnGf9qgYgyKMHg4lisdasbub0aCXndV5jjoPfU25t4722aGUcysPGqloGnyaUjF2BnbqRsAB0FH4tQZfVk2ro16hWG1pRIB+WRNE0WSz1Se5mjA5V5I2/eyck/ZTnERBuNPwf8AuP8AcNTnv0Ceqce2gWoz9te2YznDv9001HRcIst3LtkyPe5+FXx8hD92kSOsatI5ARVLEnwqVKobU5h39hD900C40Yw8MyxqxV7h0iyD1BPrfUDWG8ZuIixWXcKPMzWYD0NcAlmjkdTnGAd/xFa8NPsNbsLeS9tVmV41YcxO2RnurKpUD3ax9xhcfWK0/hq5F1wzp0ytsYFVvaBg/WKlxO0ETu/i9fplPtx/oBIkHCVlp99Fc2nNGY2JIJBzsfzojZ23oslxMcdpcSZz5AYA+YfXU8sD5+VMSISRnGM0n1GJ+acInMeRiTuadCxucZyfOm0wqg7k4xQPWdRu9Kvra6WQehFgJ1KjKgnGQffVIm44Epm2jJhPUNMmnMTQXKwBH5iDHzc22Mdem9Mro8UerfCQJMpi5CP2Sf3vbg49lTrqYxWrSKMnogJ+MT0odw3dXGoaKt7dz88ruwwFAAAONtqIFthP8QSF3T1jplxZ6peX3pCSG7K869kQByjAxvSW0JzayxPcYdrr0uKUJgxvnPeTkUUik7RiImB5TvynODUjmUsOYgnONyOtQWNmWK1xA93bXdzbSW8lyg7SMx+qmwz1OM/NSTpUz2thALhQbNkbm7M+vyjA79tqJzPbZLlkDA4BJ6Gucy7AnfuqFiOpNog2TRnK6hGb3KX5PMTHl12xgHPTyxXk0Vo2tLgXGbi2jMfMU9V022IznuB60QMmfUzjFcjnikOEcEnO1DveTakg3emS3Vs0RulUtIrlgmccpBAG/iPrqasgAAO7d+BXmlTf1xlfjbjakl1DgZAZugzVcsMScAyQsSMpZx/tSESJM+sTTbF1BVgRnxPSuqskgyELL45qAYEmfaOcy52B8jUS30u2t7uW7aWSSWXqWPQdwFOXE8dpE0k7hQoyS3Qe/pUVNUtrhOeM846ZB2B9tEqkjIEhfbwYRMqINlyfZUa8t4b6Hspo35WYMR44NRvT41fDuuegANSWmCMoJU5HUHNQ1v3iQPxmSoiFXkBChD08KW7HAx3dd6Yt5B34GakvIh5myD5eFUFOIQOYyzYbOPZXWkZ1GNyOuNqSB2u5OB3ZNeKHfB2FBjmSeikZhhgffUa7UC9s2Hezbf5TTkfOZDzZweuabuipurMKc4dvumtGn/UEixVwCdUlx8hD901WOOGaSLTLaMMzSXJKqNycIQPvVaJiBq8gPQwQ/dNVrjaQ2tzo15GozFcMcHoTy5/Cjs/uDn/7iatH/cpj3EDTcIayipdejo2FbMaSKz42zsD3Y7qJ8CXbC0vNKc+tbTFlU9Qj7/bzUWsdY0eS2RkkiixnCNJ2TxqeqdMMvX5/Gq/da1Y2fHp1S2IFpcqIJ+QbZOMMPLmHXzNNdFK8GdjX+vqKmDrgrz7faXqOIN8Zz/lrmUBwMnHnS4JVlXZTv0ppgEYnB2rBg+Z5zgDiPYBPTFDL1LW/u5NNmmTmktmBXIyASO6pyt0Od640MXP2gt4w+cliozVrwcyjyMQVw9dXE1gLe89Q6aWhdm6Ow2Bz/h+s0Msp5D+j5xbOedXbm5DuFMnrY/y5qxvyMxVo1ZGO4IyCadgjih9aGKNCdvVUDNO9Ue33gbTB+ookLaWdOVVkNyqjsxuYsHm6dRikaNZ2E2o6wrRRusd0rIuNkPKpyPDcfVRe2tba3kZ0toY2bqyIAT7aUYIIyzRQrGTsWVAKD1cDaIeznMr9pBaDVNXRo4QBKvqlRsDGudj76gWxB02xkI/VR6kBA790WSBv4f7UQg06WS+vXvLBGSaVXjMnI3RQOgJx0ov6KjxmKeEMjdVYAj5qNrMH/T/iKCkwQpt5eL5lynK1iA+2zHnOc+O1NaLYWr6O86citFJPyy5/o/WYDHljuo+llbDl5bWLKLyrhBsPD2UqW1AspYbfkgeRCFIUdcbE0AsGMftD9PyZW7SyS8i0tCkQWBT25ZlPajlxjAOTk771M0cRyPqS36JzCdlw4HqxADlA8FxSX4fiZozDpq2kyuGE6lRy4O+OU5OfZRptPtZ5UaaOKQp0LICR7M0TMPeUqnPUg8OCd9Dtnm52bDcrP1K8x5SfdijARuXc/XSJCS3KG5QOprsWP3i+fqpLHccx6jHE9JBHNC8MqK6OMMpGQaoPEmjw6FavcW908eTjsSCQw8jWhFtvVGT5VmPGt+bvV2hGeytcge3vP/PCtWiDb8A8TPqgu3JEg2uttFK/pLHlC5UADGTsfft9VTNH4t7Iut4Hbnz2YHrcvd0oAZYXs+wjwbiVxzHy64B9oFXHhHRLcW8naxrK7YDBhkD3V1LgiKSwifVOBUO4RsuILO5dY0lIZ2AAK43PdRmHDykBmwOoKkfbSrfQrG2kWWK0hV1OQwQbVMkRRjlwCPAVyLih/KMR9aMB8xjLFQN+7faudqSdhgEUqRcpjG3fTUcTYJJ2B6UjiMOYsco6vmo1z/XbPbHrNt/lNPAAjBX1vbTFwc31oOvrN900+j9USxJJCnVZsgbQQ4yP7pqvceQBtCS53/6a4Rz7DlT96rKi51afAz+og+6aTfwxXkMltMgeOVSjqehBorztvJja3Nbhx4mSCVDKYg3rqASPI1FKiOd7eXeG4yUOdg3ePxFSdW0660nUXtnHNPan1f8AzRHofq+cGkMIb+1G+VbcHvU/mKPG3nxPeJcNUmV77H3Hkf8ARl/4N1w32nmxuXze2gAYnYyJ0VvwPn7asTESYBBB8ayG2kvLaSG7hkEV5AfVcbhh4EeB8K0rh3XrLiC07RAYrmLae3J3RvyPcaz2V87hPJfiGibTPkD5T1/4hF42D+ruB4CuqM5DGnmUddh5VGlU5GD370o8zl4xzFGPLdPV8qU4JweU7eArnK7KCBhe8mvSTOq7Hbwq+jiTM6rsuxAFOpIoOW38u6oYfLb/AFU9nm6HJ8KEgyBo6Ssr9Bt0wcUrkzjOc94J6UwhO4yMDelCTnfcdetCWhCSgigYK5Yd4pJIQklwVP7J3xSDPyqAvreTd1RJZCTgbA9cUY5kZsR9psnGRt30gyjORmmFHMCNsUnKs2QMGptiy5kxSWGc7mlcwzg5wdsUwjcq9d6UJ/HHzUskwwRJOF7umPGs343uJbjWBAlq0EcSHD8uDKe857wB0rQ+2Uj7STVZ4zv7Q6W0S9hLcB1Kodz1I2+utugYJZkjMlieoNomf2ubWdXiRnkbCrnuzWt6Np8enWoEeWZgC586AQQwWfF2mWq20axT2fMTjA5lyScee3zVcYV9bkTC58K2avUB8Ko4iE0uxt7dxAgeR+bf2Z6V2WNkSpQ5EBJZiy93jTM0hf8AZxWA9ZM0YwJDUhwR1A6+2lIFOxblA2rojAHrdPAd9IcqB6vqqKW2B1B58xEip8bOaiSjF5af4m+6adG53+ym5gfS7M/32+6afp/1BBU5MlmQx6pNjqYIfumnhuebIGaiyqzarKF+Qhz/AKTThwTg526YqagfVMInEF8UcPDXLENbER3tvloXPRvFT5H7cGsxSOSO5kCx9jKrctxbybcrePt+o1tCsQgHzUM1nhmx11VedWSZR6lxD6rjy8x5Gl124G1p1NDrjpzhuV/4/aZnIgkjZCSAwxkHBpNm17p90l7aXIS6j9XnI2kX91x30a1DhDXLOVvRRDqEPdgiOTHnnY/PVf8Ag7ULdyqabqltjqnorOmfLY/Ua0JyODPQ2a/RapcNz+/H/r/eaBpnGunXUfLqP/QTjb9Yf1beYb88GrDFNBMiyQukkb/FdGDA++siiS/L9nJZXMoI2C2cgPzEVduC9JutMgvJbm0a3E7IUjJHQA74B2O/f5UqyoDmed1um09S76nz9vP+0s0spwSoz3ddqalZiAT08KcBI3bA8hS2iHZ5PzVn4nKOTGEXcE0tVZ3LDIHTNcYcoyANqdQlo9z1+qr7lATqIcjON6UVCE8oO+9J2jG7ZNMvK/XOAfOgIh5xEzyFWwO+mVJJ3OBSWYt3k0lpooU5pJAoHjRgZ6mctzHedsHcV0MM79fKgt3xHaw5WH9c3TOcChDazfXrFEcop/ZjyDWldK7DJ4gG0DqWy4v7a1X9ZMqn93qfmqIdUu7naytsIf8AuTnlA91DbDT5zhlgHMerSEkj56Ix6NNK47e4lZT0RTyiqNdVfnJkDO0ZuGjDZv8AUHkIH9DCSB7wOtctYnkXl07RkRf2ZpwM58cnJo/a6ZbWpVkhj2HeOvvqWskaL6oAx1JpfrAcKJpWsjkmCdO4fuE1O31HUb3t5bdDyRouFXIwd6MvcEtny60w8pLc8bDl6ECkBcuSWwDv50BZm5aMLeBHTIWYkNv40ntDyk5yablAVfUznzqKuWbBJG/dVDkwGbElmTnHUAUlYgCSSTzda4qZbxHntTwXOQM+VRjzxIBmNLERk4OBUe4bN3Zj+833TRELhcNkA+FDrqHsr60Odi7fdNN0/wCqIQGIu4nhh1WTtZUj5oIccxxn1aTLe2fN/W4iB4NTssEM7c0sSSNgDLqCcCkeh2v8ND9GK6D6YOxYmQjMQuo2o/8A2I/e1L+FrcLyi4jwf71e9Dtf4aH6MV70O1/hofoxS/gl95MTq6lbZH/VRY83FcbUrQjlNzH7eaveh2v8ND9GK96Ha/w0P0YqvgV95cYa/tWOVuEGP71LXULUAZuIz/mFOeh2v8ND9GK96Ha/w0P0Yovg194O2J9Ps+vpEX+oUr4Sss73MePDmr3odr/DQ/Riveh2v8ND9GKnwa+8vE4b6zY73UWP8VeTUrNSf18f+ob130O1/hofoxXvQ7X+Gh+jFV8EvvJiD77WTHIRCiyf3u0GKGS61dyfFjVPcTVj9Dtf4aH6MV70O1/hofoxTU0ta+IlqSx/NKhNqmoFSAHPsXFQJBfXbkS85yf2jgVfvQ7X+Gh+jFe9Dtf4aH6MVoVVXoQBpl95VbLQrRgGubyJRndQ4FHbWDSLYjsZIFPeS43qb6Ha/wAND9GK96Ha/wAND9GKRZSbO2MctSrFrcaapwbyDPk1ODUNNU8wuYQf8WaY9Dtf4aH6MV70O1/hofoxSfgl94wcT0+p2zMOS6jx/iFRze2+cm5jOf72akeh2v8ADQ/Riveh2v8ADQ/Rir+CX3glczkd7aIoPpUHTpzilPe2bDIvIc4/eFc9Dtf4aH6MV70O1/hofoxU+DX3l4Eb9Mte+6iO374roubEje7iB/xUv0O1/hofoxXvQ7X+Gh+jFT4JfeVtE6t/ZLt6TFj/ABDelrqtkFP6+I46Zam/Q7X+Gh+jFe9Dtf4aH6MVPgl94WI98KWQYn0uPGOnNmoc17FdX9qscivysx2P90096Ha/w0P0YrqW1vGwdII1YdCqAEUVelVG3Zk5n//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eg;base64,/9j/4AAQSkZJRgABAQAAAQABAAD/2wBDAAoHBwgHBgoICAgLCgoLDhgQDg0NDh0VFhEYIx8lJCIfIiEmKzcvJik0KSEiMEExNDk7Pj4+JS5ESUM8SDc9Pjv/2wBDAQoLCw4NDhwQEBw7KCIoOzs7Ozs7Ozs7Ozs7Ozs7Ozs7Ozs7Ozs7Ozs7Ozs7Ozs7Ozs7Ozs7Ozs7Ozs7Ozs7Ozv/wAARCAFaAO8DASIAAhEBAxEB/8QAHAAAAQUBAQEAAAAAAAAAAAAABQIDBAYHAQAI/8QASRAAAgEDAgMEBAoGCQQCAwEAAQIDAAQRBSEGEjETQVFhFCJxgRUyU5GTobGywdEHI0JSVHMzNDVicoKS4fAkQ2OiFvEmRGTC/8QAGgEAAgMBAQAAAAAAAAAAAAAAAgMAAQQFBv/EADIRAAICAQQBAgQFAwQDAAAAAAECAAMRBBIhMUETURQiI2EFMjNxgSQ0QpGhscHR4fD/2gAMAwEAAhEDEQA/ANBEd/dXjwWRtY0hiiY9rECSWB78eVOfBuufL2H0A/KpOk/2pefyLf7rUjivULjTtHMts4SUuACfefwq1XccCCzbQSYz8G658vYfQD8q78Ga58tYfQD8qnaFqQ1XSYbnbnI5XHgw60SqEYODLVgwyJX/AIM1z5aw+gH5V74M1z5aw+gH5VYK9VS5X/gzXPlrD6AflXvgzXPlrD6AflR+vVJIA+DNc+WsPoB+Ve+DNc+WsPoB+VH69UkgD4M1z5aw+gH5V74M1z5aw+gH5VYK9Uklf+DNc+WsPoB+Ve+DNc+WsPoB+VWCvVJJX/gzXPlrD6AflXvgzXPlrD6AflR+u1JJX/gzXPlrD6AflXvgzXPlrD6AflVgr1SSV/4M1z5aw+gH5V74M1z5aw+gH5VYK5UkgD4M1z5aw+gH5V74M1z5aw+gH5UfrtSSV/4M1z5aw+gH5V74M1z5aw+gH5VYKamnjgXmkYKDsMnrVEgSdwJ8Ga58tYfQD8q98Ga58vYfQD8qKWuqWl5I0cMgMifGQ7EeePCpdQEHqWQR3AHwZrny1h9APyr3wZrny1h9APyo/XauVK/8Ga58tYfQD8qi3cepWc0CXT2rJOxX9VEARgZ648qtVA+Iv6xp/wDMf7hqSRek/wBqXv8AIt/utVZ4418TB9NtyskQI7R1G6ODnY+77fZVhtJTBcalKOqWsBH+lqyu8vmubuV2ZVuGYnlfZZB7fH/grTpkDNkzNqHKrxLPwZxAmn3r2dy/LFIdye4+OK0pWDAEHIPQ18/PPiUOCUIOCD+ya1DgTiQX1p8H3Tnt4tk5j8ZfD3UzUVf5iK01v+B/iXKmbi4S3jLuwAFcuZxbwNKQTy9wFBLi4lnzI68wzsOmBWMCabLNvHmTvhlAMtGSM7YPd4119YiyFTfbJx3ULCDsyzYJA2AOBUcXYDKiqFJ8qIDPUym9h2Yek1EcmIyObwNP29xJMckZXHXGN6AwtyykSkjJ2ANGradO0CgYDUJ4MfW5bkybXq8aH3+nWEkZlmY2xXftY5TEV88gj66qaIQr1UCTiDWbG/l9CvV1GxQgqZwoJHeMjf31YeHuIL3WnlFzolzYIm6SyNlX9mwqSgcw9Uf02DtGj5/WRgpGDsSMj6qdEiFigdSw6jO9Qjp8pupZg64klVwN9gF5asY8ymJ8SdFIssayIcq4BB8RSsjOM0IGk3KiFRcDljxkZIziMpjbuyQfdTj6dKVCmZcns8sdieVuY9PEbVeB7wdze0JkgDOa9mhs2nTyu+JFEZGAu/cQR9mK81hIiszT5Pac5ZmOCvNnlPcAOlTA95e4+0mrcxOiOreq7co27/8Agp3NQks3SziiJUmN+byO5OPrpFpZyQ3ADyvIFQc3MNubfGPcce4VMCQFvaEKE8SxytpZeJc9m4dvHA8PqosK46h0KsAQdiDS3XcpEajbWBlCgn/WrPCWU45Q2fZVz0279MtFkJyw2Y476p+o2cmmX7owItyf1Zxtv/8AQo3w1NyvNbM3TDL+Nc7TkpZtM6epVXq3iWCu1yu105yp6gfEX9Y0/wDmP9w0coHxF/WNP/mP9w1JJH7D0lNYh5uXnsoRnOMeo3fWJ9oCgRZO3jGwGfWTfu8R7K3XTgpv78N8U20AP+lqwW7VYNWuomVmEcrLzrt0NaKDgzLqFyBJIn5wVkOcDAYjf2Gl217NZXKywu0ciYIZTgnvqJkSY9dWI6ErytSX5xswIreDngznsOMia9w9rv8A8hsAqyN2seO1Rt6OmxmVOp5T1HSsK0/ULjTruO5tpTHKhyCDitN4d/SLHqAFprHJBKxwsyDlT35O1ZLtOy8ryI+m1Dw/cs/KA+FbncdxO9JeyVUMhGCdzk/VUxVt1iFyWQrjIcNsw8qDT6ksspO4RSfVHfWRVaOsKIPmkwcvaABRzDz+uiFvEDIMkZXfzqvm4kOxHJkbD8fOj2lwgQCTmLc3iaspjkyUuGbAj2pR3stoyWFxHbzHo8kfOB7siqZbcF6tq1/JPxBrE89ujYiRDy83njoB7qvbOqAszAAd5pVBjmbCMwVpvDWl6ZgwwczD9qRi2/s6CiuK7XquXiAllS34g1WYsi8ltCeZug+P1pcur3EdvdsFTnt5Y1HMMZDcvdnbrRU28RLExIS4wx5RuPA1z0WHBHYx4OM+qN8dKPcPMTsYdGM2dzJNLcxS8uYJAgKjGQVB/GoOsNNtdwBj6C4fYjBH7YP+U0WWJVZmVQC3UgYzXOxjCsvZrht2GOtUGAOYRUlcZg+51GZZG9HaJo/RTOpIJzj39Kj397JeafeoAiItqHIYZJ5lJ+ai4toQMCFMY5fijp4eyvPbwkDmhQ4HLuo6eFWGA8QSjHzIbXdwk9wAEMdvGH5QDzNkHbr5U29/epZNdssIQIsm2SeX9rbyG4NEliRSWVFBOxIHWuCCNQVEaAHqANjVZHtC2n3kO11CW5uni5AoQ82evMhHqke05+Y0QpIQKchQDjGwpVUftCUEDmR7uzhvYTHMgYd2R0quRaZd6JdrcIhlgRjkrueQ9fzq10lmVQSxAAG5NIeoMQ3maEuZQV8GejdZEDqQysMgjvpdNQ9my80YABPd0p2miJnqB8Rf1jT/AOY/3DRygfEX9Y0/+Y/3DVyT2nANqF6p74Lcf+rVlXG/DMmha9JLb729yTKu+CMncY8jWsaSM6pefyLf7rVH4t4Yh4k0vsW2nhJaF/A46ew0aNtMVYm4TDgScFkVvZtTcpGcAEeIJJp2e0nsrmS2lgljdG5TnxpllJO23jzGuirAjM5jIVMQBvvT6MF3Gc0xhgdqVzDHsrQrRDLLBpfFN/p0ItkmL25OTE3Q1cNH1zT9UkUNN2U/cjnrt3GsuD5bINdFw67KcClPWjfaRQ2RnmbDIr2ZPpDKIlOeYkAAeRqu6r+lKS0g9D0SBGIXHpMm/wAy/ifmqhT3txdRrAZZGVd+UsSBTaw93h30gUg9x6P6fIlh0fi/X7nV4k1DU5p4X5j2Zx8blJHdtvjpW6wFjBGX+MVBPtr5z0HJ4ksFXl3mVd9hucV9HrsoFY7QA+BOnSSUBM7Xq9XqXGz1JdwgJY4ArtDb66VmMPMOXvIO+akFm2iEBKjHZhSTJl+Vc+2h1m6JbhTjIJ3JoknKEGDVylbcIsVxulNdsHcqpG3U56U2ZWaXkVdvEmqhZEkBgOppVMgBRliMDvNKEyHoc48KkuO16uDcZr1SSImlWGJ5W2VFLH2CqNJfXOt6lFzNyxykKkQOVAPj4+NXS/haeyliT4zKQNqqvClqzalI8qnmt+YYPcc4/wCCs1xOQo8zTQFAZm8S3wRiKFUH7IApyuCvVoHEzTtA+Iv6xp/8x/uGjlA+Iv6xp/8AMf7hq5I5pP8Aal5/It/utRcjahGk/wBqXn8i3+61F6kkpPG3BUOrWk+oWsDNqCqCqpt2nt8/yrJ73StR02VUvLCS3ZwSqy7HHjX0diqbxnwPb64k+owpI9+IwFQyYRseXjjb302typiLKs8iY4eXHLnfvwKYdgDgVM1WxvdLuBBfWz2jEHljIwTvjP8AvQ5+Xmxj1j3Df662Cz2mI147iw1KRTK4Qd5plC2d6k25IYldj0WmK2YththJLKOJRuObvqPcYiVsDPcK6WYd5Y+dMSs0nq+HU0wt4AiFQg5JjdpK8E6XETcsqMGRh1BByK0XSf0s3UPLHqtkswyMyxHlI93Q/VWeKgXJzvXGYDzNKapWHzTQtzqflm3W36S+F5wOe/MDH9mWJh9gxROPi3h+WMSJrFoVP/lAPzV8/qAegBJrpjA6Df20g6YeDHjVn2n0Sms6ZJjl1C2JIyB2q9KhgQzzMY5YSGPVXDGsAaQoCOb25O1KjZmA5FG3cDilnTHrMI6gEcibzmG3uCC45lxgMeppw34B7MSrlwMZIAFYUZ7p3LuzMxHVpCa8xnwM4II6EmiGmb3ijeB1NxtiEkPa3kYGAVJcCm31FLeZgbuI+tj443rD+eVTkGMU1JNKWPKY+Y+W9UadvZlizIws3oaxbSAh54V8Bzg5NTtPnWaHmJXqQMVgGlWd3qGoRgWct36w5ljbBx+Fbpo0MNjZpbQxrAwUYQ7hT4HzpDjbNCMS3Jhb1m2GwpY6UDPEPo+oLbXcSxI23OHzv7PCjPOCnOpBXGQe40oOG5E1lSvcUzBRmm4reKKR5I4wrSHLkd5odpmqx6jJMmeV4WxjyornbrUVgw3CQgqcGeboaFcPT3rWsttqCOJ7aQx85GBIvcR4+Hup7TL2S7e7WReXsZ2RcncjbB+uiFWDnmQjHE7QPiL+saf/ADH+4aOUD4i/rGn/AMx/uGrlRzSf7UvP5Fv91qMUH0n+1Lz+Rb/dai9SSdrlDtU17TtITN5cqrHpGu7n3UDt+L73V9ctrHR9PzbMvPPcXJK8q9+AOv8Az21JWZP4o4WtOILGUdlAt72fLFcOmSn/AD6s1jHEnCOocLyQw3OJmnBPaRZK9emcda+hRTcsEU3L2kSPynK8yg4PlRKxWCyBp8wSBlkKkFSDgg7YNTYVKAHHQVfuPeG9D4b0kLaQM11fXAZXkfmMYAOcfPVGUZ2Nb6DuGZzbxtOJwZ5STXMjGPnrkr78i70jBEQc9HJCjvPnTywWJClovKcvWupbhsn8e+koOUsWUeqcAefhUlI1R0SQ8vZpzvtvnw+ylhs9w2XA4njHHGeUd3fUWdWx6uR76kPG6xFyO9R16Zz+VNCN5SkaklpDgGrLDqUtbdyIYmJyct5eFPQ2zn9jmOPik47qnW1jK5iZEUCUkLzH9oDceXvorHpaT5S2kAlU+vbzEKR5gnY0C4MN9w6gMQlN2WRSPPal5I6OxwO5qI9hIOZFBUr1RxSZLZm3aBsbZK4OPKmnI6MQDnsQaXOMs2w/u13slmK8k0Ss2wA6/hRGPTfSGSGCGd5XOFRYyd6sFn+j2cKJtRfs/wBrsU6+80h7ccGaAoxkRXC3DWp6fcx3rX3Zo2DyQtkOPA4rQbR4+0XOS5bJI76HWNrFa20VvBHhAMIoGeXy3onDHFb+u5HNgZ7sVjYkmNr95F4k0sXcS3EPqypnoOtENGBbRbdHYMeTcHf3Uk3XbE75XOByHOamWwAiCqoQd3dSPSwxM3i7cNspWi3M1jq9vAVOO0eOQZ3JJ/DarXqiXIa3mt+dhE/6yNf2lOMn3U42jWD3HpPYAS8wYsDjJ8fqqaVz1FAleAV8RzuGwfM8iBSSABk5O3WnKSCANyM12mgYip2gfEX9Y0/+Y/3DRygfEX9Y0/8AmP8AcNXJHNJ/tS8/kW/3WohcWzXI5DO8cZGCIzhj7+73UP0n+1Lz+Rb/AHWoi10g5+XLcg3wM1JWZU+L49I0fSUtUsoWnupAEyvM5xuTnr3UX4Y02SzsjPcxLHPMB6g6ovcKB2Wh6rq3GMPEGqR9jboGEFsxyVUD1SR3Ek591XeoDKA5zO1w16qzxXxpZcNwtECs98w9SAHp5t4D7asAngSyQBkyh/pN1IX/ABOtqjAx2UXLt++dz+HzVTJZezXC/GPQU9c3k99dTXdzIXmmcu7Hxq8fo44Mg1Hl17UMSRrIRBERsSD8Y+Iz9lbgfSrnN2+raY3wf+jSa+h9N1ppLeKRcpCpw5z0J8PZUy//AEV3cErz6bexznBEaSjk7P7c/VWngADAr1ZDYxOZuFSgYmCScIcQ2EwNzpc5jj9YlF5wx91Q0gldws6lZp35nU7FVHt/5tX0PgVHudOsrsH0m0hlyMHnQGiW4iA1IPUwgx9tDESfWnusgd/KtdhhETWVwqMAJT0O+M9P+eNbJc8JaJciIGxjjEPxBGOXA8NqaTgvREVVNszBW5hlj1znup3roexF+g46MzZ7aO1lmtZhiG4HaKQclXx3eH+9NtNJeBY548yx7JKgw2PI1qy8LaKrhxYRkjpkk4qQ8WnadH2hit7dF/a5QoFENQg4Aizp3PLHAmb2fD2saxbqZbdXA2WV15T89WXSv0f20AEmoTPO3yYOAD7atFtewXSc8MqSJ4owIqPqmtWekRpJdy8iu3KuFJJ+akta7HCjEYtVajcxzH7PTbOwQJa28cQH7q7n30qWCN5DlAzEd9Jsr+C+hWa3lWRG6FTUrA60g5B5mkbSOOpGhtEh3VVBJz0ofdxPPL2Yi9ZTnmzijNc5F5ubAz41AcSmrDDEiWtmsEewPNgDLeVSgnQnevM4Ub0lZ1Y4BqEkywFXiOUL1zVW0q1Vo1DyOdg3THeTRSqZx6t0JLKSGMvGQyHH7xxj8aVYSFOI+oAuAZJ0uaW6uonMvaSStzylSTsOgz0wKtQoBoGjvpumc8zD0mTdmz0HhRWCeMNydoWbzNDSpC5MlzqXwOpLoHxF/WNP/mP9w0boJxF/T6f/ADH+4adFyPBeC11O5z1aGD5uU0TW7iXOXGdjnO2aDcqtqk/Mduwhz/pNSgec5BHKvgNxV5AEzMzB4bhfnXPWnOgqPbDsrYcx7s5NCdb1qeNYdO0oLLql5kRK3xYlHxpG8h9Z2qo8HiROKOJ7m1lOkaDbm91eRclUGRAv7zeHvqpW36LdW1N3vdY1JYriU8zADnYnzatA4f4etdBtGWMmW5mbnubl/jSuep8h4DuosRRBiOpRQN3Pm27tpbG5ls5Qe0icxsPMHFb9w1py6Vw5Y2YGDHCOb/Ed2+smszv9G+E/0ty2gTMYnWWXw5QoJrT9V1ODS7N55mwqDYDqT3AU+1y+1RM9QFe5jJctwkQJZgAO80Im4t0iJipvoyR+7lvsqmmbVeL78xK5it1OSM+qg8/E0fi4E05YQHaZ2xu3Njf2YojTXX+oeftEjUW281Lx7mH7HW7G/wD6tcxyEdQDuPdRBWDDIrLNf0STh+6jlt5n7NyeR84ZSO7Iq48IavNquml595In5GbHxtgc/XVW0BV3ociFRqWZ/TcYMslepBcL1pBuEBxkVlm4kCPUL12wi1DT5IJV5gRkYOCD3GiKyK3Q03cbxmrUlTkQXAZSDMz4QvZbTXY4AT2c+VdfMDIP1fXVz4lsI7/R5udctGhdD3qwFUTTz2XFsYXuuio/1EVo2psF0q4PhEx+o1v1PFqsJytJzSymUzgS9aLUpbUseSROYD+8CPwNaMpyorLuDE5uIFb92Nj9g/GtAv8AWbPSkja7mEYc4XYnPzUGrXNvEdoXxTljxCdcpqGdJow6MGVhkEd4oRxFxAmi26uUMkkhwiZxn21kVSzbR3Nz2Ki7ieInisX7aS40/n7QkcwT4xXvxVI4buLy04ggh5pU535ZY2yMjHeKvGjaq2taWtz2YjfJUrnIyKDaXo89heXWsauVWT1iMHIUd5+bpWypwiMjDmc65TZYtiHiXFJByjJpm8iS7tWi9VjsV5hkZFUX4Y1niK+eDTZPRYE3znBA8z4+Qr0upa9w1dR+mTelQOe85z4jPUGl/Ck/KSM+0cNaB8wBx7zQ1GUAIHTpXlijU5CKD4gUzZXAubdJV+K6hh7DUisvXE3Ag8z1BOIv6fT/AOY/3DXNc1wWreh27jtz8Zv3B+dN6y5dNKdjksWJP+Q0AcFiojChChj5kOaQR6jNlsAwQ/dNSoZ4yUbmO3XPf7qG6gQupOxBP6mEbbfs0/BHGgz0C78x2XpvTgo25nMsdvVIEm6jqsdratcSjnOeVI1O7seij/m1c4ZtVtzNc3Hr390eaVsbIB0Rf7o+vr31AihM83pt2OTPq20Trug/e9pHzD31YNLgZELPMHHVQO6h24GY5WJbEIV416mL+5Wy0+4um6Qxs59wzVTVKpw1arPxLrmtEE805gjPiq4B+ygXGGrNf6obaNsw255cDvbv/KrXZxnQuEUaQfrVhMsmT1c7n66oOkRG81u2VhzF5gW898mt2iXuw+Jydc5wKx5mi8MaSum6XFGVxIw55D4sf+Yo5jupuAYSnaxsxY5M6VaBFAEgalpNrqkHY3UXaJnIGSMH3V6y0620u2EFtEI4wc4yT9ZohQ3Wrw2Wm3FwBkxxlgPE42qAsflzKZUXL45la17iC8utQ+CdI3lzh5B3HvA8Md5qK/B2oyQekSakzXeM4OSM+HNnPvxXeA4BNc3d2/rSZC59uSavhQcmMVrssNJ2J4mCqr4hfUsPczfSuJdQ0e/NrqLPJErcriTdk8we+r81wklt2isCpXIIOxFUbjuyWG+gulGO1Uq3tGPwP1UV4YvWuuHCrHLQc0efLGR9Rx7qK5FdBao/eDRY1djUsc+0quint+Jrdu9py32mtD1o8uiXZ8IH+6az/hVOfiS28AWP/qavfEsgi4fuye+Ir8+340Wp5tUQNJ+g5lQ4GXOsynHSA/eWp3H4HLZEnfLj7tReAxnU7hvCIfaKe4+P6+yHk5+7TG/uxFL/AGZh/g+4M3D9vzNkplD7ifwxQD9IEga6tEB9ZVcke3H5GifBzdjw8rscAu7ZPhn/AGqoa/qPwrqstwmeyX1E9g7/AH7mgpTOoJHQjL7P6VVPZl34JjC8PwH95mP/ALEfhU7iW1ludFuooFJdk2A6nvxQvgO4MmjmI/8AakKj2Hf8TVjvbiK3t3lmcIiLlmPcKy25W4n7zbSA2nA+0zHh7Whol1J2sReOXAfHVcZ/M1bpYtK4qghPpDMsbZ5UbBHkQag/B+k8Viea1ilhkRuXtguAx9nf9tV7UNH1Lh+4EyswVT6s8Wce/wAK2EJa2QdrTngvSmCNyTU7aNIolRAAqjAA7hS55BFA8jEAKpOTVY4T4jbVIzb3GBcRjJI6OPGrSQJEKsAVYYIPfXOsRkYqe52KbFsUMvUqOkaJdXcxvLtziY9oD3tnpnw2onxAoWXTlHQSOP8A0NGiVjQnoAKqN1rD6tewMkPLbxSsqMTux5Dn8Kzqqof3mpmZ+T4hKwt1n1a5LqCFgg6+BVqnTWiOOURgoGyQe80xpIzql4P/AAW/3WovyjGMdKbEFQeZANm0mC6AEd//AD309DE0Rxg8uO85p1riFJlgaVBKwyqFhzEeQpzrV5lBADmcB2odrCi6Fvp+R/1EgLj+4vrN9gHvolQ+yAu72e+K+quYYTn9kH1iPa33RQmFBvGTlOHrjHeAPrFUrhIA8SW2e7n+6avXFkBn0G6AG6pzfNv+FZ5oE/o+u2cn/k5fn2/GunpuaGE42r41KkzXYviCnKagOUpyubOyOp2gnFKF9BvAPkifm3o0Tih99dWvMLaWaMPKMLGzDLDyHfRoSGBEXaAUIMpfAV0I7y5tyd5FDD3bH7a0IHK5rKJEuOGeIA2DiNsr4Oh/2+utHs9Vt7uzWeGQNGwyD4e3wrVq0ywdejMOhsCqa27ErP6QCPR7Ve/tDj5qRwjGycP3UhGzu2PctDOJ7463rUVpZ/rVj9ROX9pj1+wfNVvgsBpugejrj9XCQSO84OT89Gx2Uqh7MSo9S93HQlO4LTm4gB/diY/YPxq18Ykjhy4x/d+8KrXAig6zMfCE/eFWji9Q3Dt1nuCn/wBhUvP9Qv8AEvTj+lb+YA4AizPdyeSr9tO8fwnks5sbKzKffj8qV+j/AB2V3/jX7DVk1zR01jT2tmPKx3R/3TVWWbNTkwqqi+k2iUWfVux4Ws9Ntm/Wz83acp3A5jt76m6joS2PB/rKO3R1lkYeJ2x7s0U0PguOwuFubqQTyruoA9VT4+ZopxJCp0K7X/xE/jVtcu8KnWYK6d/TLWd4wJX/ANH0vqXcX7rK3zg/lUrj65kj0yGFSQssmHx3gDOPn+yh/wCj8H0q8Pdypn66tWu6Mmsae1u55WzzI2M8rVVrKmpyeodKs+k2r3BvBTwHQohHjmVmEntz+WKM6jbwXNs8UqBkdcMD4VQbfT+IeHrlnt4GkTOGCDnV/aBvRKa84l1m3NtHp/oqyeq7vlTjv61VlOX3KwxJVfiv02U5gvg9HHEi9mcoitzeY6flWnJ8UUB4c4ci0aIkt2k7453x9Q8qsAGKTqbBY+RNOjqaqvDRMiCSNkPRgRVe1SyisE023hGFWR/eeU1YmIUEk4A76rOs33pWpWSIrdmjP6zLjJ5T0rKcZm0ZxCGk/wBqXn8i3+61O8Q6xHoOh3WpSb9ihKr+83RR7zimtJ/tS8/kW/3WoBxvp95xPq+n8O2zmO1X/qb2QfsrnCj2n1sfP3UUqZjJqGv8T3lxqDGae4Vch4gQIlHTGPigfjX0BbI0dtEjsWdUAYnvON6ottY3Jv5oOHNNgi0uzUQOx9U3DKwLAHv6Yz7d6vqNzoGwRkZwetSWYi45zCyxHldtlPXHn7q7DEsMSRIMKgCj2U5QXX+KtO4eVVuC8txIMpbwjmdh447hUlQncxCWIqQCCMEGsj1bT5dJ1SS3ORytzRt4r3H/AJ4VcbL9Itjqerafp1pZTNJdkiXmIHY7fX0orxBw/DrFtyt6kqbpIB0P5Vq013ptg9GYdZp/VXK9id4c1mPVNPjkDDtAOWRfBqNgg1lCpq3Ct/zmMqO89UkHt/4atVjxxp8sQ9JZrd+8FSw9xFFbpzndXyIGn1Yxts4IlqlcKlZlq5k1LjMxQuebtVQMP2cYz829GtW40iliNvpYeed9g3IQF9g6k0rhbQHsWN9fAekuPVU7lAfxNXUPRUu38QL3GoYInQ7hvUdDtdWtRHcoSR8Vl2ZfYarTcBXKOyw6jiJuoKnP271cZNStYBiSeNP8TAU0us6exwt3AT5SL+dKSy1Rheo+ymhz83cg6HwvaaR+sUGSYjBkfr7h3UXu4RJbvH+8pFKjuo5ACrKwPeDT2zilM7M2W7j0rRV2r1Mw4dlOjcTG3uRyFiYST3HOx+r66vesWZv9Jnt1HrSRkL7e768U9caNY3NwlxNaxvKhBDld6mhBy4pttwdgw7iKNOa1ZCeJnPB158G6rNY3QaJ5iAAwxhh3e/NXm/1S3060a4uX5UUe8nwFKl0u0mnWeS3jaVDlXKjINVHj+Ofs7UgEwBm5sdA22M/XR5XUWjxmLw+lpPnHUt+m6hBqNpHdQEmOQZBIwaG8WXKw6FdEndk5R7Tt+NAdE4p03TtHggcyLJGp5lCZ3yTTcxv+MbqNEhe30+Nsl26t5+Z+yoKStmW4AlNqQ9W1eWPtJvANo0djNcFSO2k2J7wP9yaueNqi2FnHZ2yQxKFSNcKKl0i197lpror9OsLGzEp6ivCJR3U5XqXHYE4Biu16uGpLnDysOU4Oe6gnEIAn0/A/7j/cNTru7W2uIyzAKWCn3kAfWag8Rf0+n/zH+4aHIMvBEd0n+1L3+Rb/AHWqfb2ccE9xOMmS4YM7HyGAPYB+NQNJ/tS8/kW/3WqffahaabbNc3k6QRL1Zzj3DxPlRSpIAVRgAAeVcDoXKBhzAZK53ArPpeK9U4p1QWOio9vZE4acL67D/wDz9tXLRdJTR7EQCRpZG3klc5LmqlkYhGmBZ2yzvcCFO2fZpCPWI8M+FP1GvppYbR2t07SYjEa46semfLxq5UoKcER3vGF/d2d21l6NIHjKLkhzv82c1f7Vp3hAuY+WVfVYj4reY8jQPhzQbrQ9QuXnuWujeIJJJCMASAnmHs32qyVWcyRiW1jlUq6hgeoIzQqXhTSZnLNYxA/3Ry/ZRuvUYdl6MW1aN2INtdFsrFf+mto4j4qu599VDi+TWLeZm7XsrEsFQRtgscd/f3GtBPSqL+kCYiK1hB2Z2Y+4Y/GtGmYm0Z5mTWIq0nHEDaBw+NdSWWS5dOzYLsuc/XReX9H6hMxXrA/3kBFP/o/X/obg+M34CrpgY6U2++xLCFPETptLXZUGYcmZLdW+qcNXoAlaMndHQ+q4/wCd1XvhfXTq9lzOAJoyFkA6e0UM49RPgyJtuYTAD5jUP9HyP214/wCxhB7Tv/z30dhFtHqEciLq3U6n01PBl/r1czyrk0C1zie10gcrkyTHpGvX3+Fc9VLHAnVexUG5oeyKZnto50KSIrqdiGGQaplr+kBWmAubNo4yfjq/Nj3YFXOC4SeNXUgqwBBHeKN6nr/MIuu6u4fLBsfDOlRy9othADnPxAQPdRIRpCuwAAqPqWqW2mW5nuZAiD5yfAVX9f4lQaEtxYyEtcnkjYbFfE+0fjVqr2EQWeqkHEK3nE+l2Mphmu0DjYquWI9uOlTLLVLa/i7W3nSVPFTnFUXTuFUudGe9umk7eRC8YU9Nts+Oaj8Gi6GsHswwh5D2u23l78/jT2or2kqeRMq6q3eoYcGaWJlz1rzzKozmstuNRvLHiiWd5n5o5yGGdiuemPDFFtXu7/X9VfSbBykMX9K+cAnvyfDuxQnSkY54hjXAgjHOcS6W2qWl2zLb3EUpQ4YI4OPbUvORWRaTNLpmvwhXwUm7N8dCM4Na1A3MnmKDUU+kRg8GN0uoNwORgiVvUY7jVNeFpFtFbsrOfmP4VM4i/p9P/mP9w0Vt7ZYZZpcDmlfJPlgD8KE8RMPSdPXIz2jnH+U1kVcZJnQd92APEqvFfGs/B94PRbWO4mu4osCQnACrv0/xCs64u46vOLdQgmaL0e3t1ASANzDmPUnxJ6eyrd+kzRL3UQNQtVDx6fDGZR3gOBg+wcu9UrgvTIdW4z06G42gM4LgdCVBYD34xTBiK5zN24T0gado1tJNEou5YlaTcnlyM8oJ32o6SAMk4r3dWT8TtxTxIdcudOucaTY3Ai9HGzP2e7Mp8jk9fsqpc1SO4imaRYpVdom5XCnJU4zg+GxpzGazngbhTWtLji1WLVVdrne5tpQSG9p/e860RCxQF1Ct3gHNSSKwK7XCwHWks4AzVSRdcqM0473x7O+vK2QATsT49aHeJJIY+qazrj2QnUbaPuEZPzn/AGq/q3qHI6nYVQePYwLy2kA+MrD6/wDetmjP1RMGv/RMn8DSLBo88jsFUTEkk4AHKKJz8Z6RHkC6D4/cUmgfB8cd1pNzaygNG8hDKfAgUQ/+H6MARyyZx3yGrtekXN6hMVT63or6eIB1TUbjivUUtLRQkKZKiRgM+Z/IZq6aBpUOk2QgjPM2cu/7x8ap2scJtao1zp8jSIoyY2+MPMHvpGg8V3VjOkN3K01udstuyeee8VodRbV9E8DxE1Weldm4cnzL5rF+unafNctuI1zjxPcKzzRbCXiPWpJrpmZAeeUjv8F/53CjfG1+X06GFH2kk9bHeAPzxUngaFIdJ7XHrTSE+4bfh9dKqYV0GwdniMt+vqAngcyPxjp4h0OFbeFEigkBIXblBBH2kUvgnVbu9kuYbiTmSJU7NcAco3H4Cucd6gq2Udmh9aVuZv8ACP8Af7Kifo+/rV5/hT8aYBnSktAyBqwFhDj21Mumx3A/7L7+w7flVLtO0vZbXTyx7MzbeXNgH7K0riaAXGhXaeERYe0b/hWf8LxCXiG0B6BifmUmmaZ/on7RerT+oH3mpW0CLCqBcKBgDwFLaBFUnFORDCCvSfFNcvM7QUYmXcYxLHr7lRjtEVj7en4VYeDbPstJN028lw5YseuBsPxPvoBxoc6+fKNfxq7aDbmHQrSMjB7FSfaRn8a6NzEadR7zkUJnUufaZ46f/k7J/wD2Ef8AvV7069ujxNPayMwi5cqCuxwB+dUy+j9F4ybn2HpQffwJB/GtFisImvY71ciRQQw7jSNdkhCJq/DdqtYDCNV/iGGMX9jMBmQu6k57uU7VM1vUbnT7XmtYVkkbZefpn2d9B7q3uIxY3F4R6TcSs8gUYA9TAHzVh3AnE6e0hd0IWVvHd3Wo20y80ctrAjL4gqwNZ2dR0nhoXdgsEfp2mXIaJ1XHa4IIyR34rRtOkWG/v5XOFS2gYnwAVqpmlcBScRX95rGtCW3ium7SKNCA5yScnI2GDjxojBEu/D/EVlxHpwu7NiCNpIm2ZG8CKV8GLZ8PT2NquWaKTGf2nbJJPtJoZp3A2m6NcLc6fdXlvIAObllGH8cjG+asfNtncVCZUF6HoqaNbjM8kszovbMx9UsO8DuojLdJDDJNKQscalmbyHU1xpMnp37b0L4itry/0WWwszyyXWIWkx8RCfXP+nPvpe7mX3Mu1z9I2r6zDcwW8BisjMOSaIMHTB2BYHqakaHqHE2nuuv3M811YhhFcQvIWZVI+NjwrRxw9pWmcMPpcdui2iRlmz1JG/MT47VTuHeLJdRmjsodL5rYIUlK/GO5JOO8Y7qjHjiQZxLtEVuLZLkycysA6BTtgjapqSRty5IyegxUGwsvQ7ZbVMvbqSYsruq+Hup5kCZboQc48fKs6naYPUn5wNt/ZVH4+iIS0kx0ZlPzD8qtnO0a84BwfqNV7jYCXRg+MhZFKt84/GuhpLB6yzJrBmlpA4HkxHcxkZ9ZT84P5VZZIpCwZSMZ+aqrwQ2GvP8AIcH31ap5+UKqLtjYAnek/iC/WbMDRt9ATrzqYcjlOeuBWcazbrbarPGg9UtzLgdAd/xq6ajqkFghaaTkLD+jz6ze6qrY2kutam95KhSANzMeg26Lmn6AtVusfhcRGtIsKovcd1/m9BsuY5Krg+3Aolw/qsNloqs7qohLB8nc75AA99SLzSI9RtTEuQ2co2M8tCbXhK4afFzKixg78ucn5+lVRfTZp9ljYwcwGrtS3cgzkTwsbjiJb3VZsphSIE8SO72fiaXwRdJb6tJE7cvax7Z7yN/zq0xJBaxRww4AQAAD9n30Eu+EoLm9M9vcmBXPMQFzg+W9Or1tdgZG4HiE2mdGWxeT5lsuWS8sJAjBldCMg5B2rPuD+VOI41fryuB7cf8A3V60q0hsdOitImLJGCMk75zn8aZt+HtOh1YahDGyzDJwp9XJB7vnqqr0VWX3j7aHsZH9u4dj+IK6wypry4C4rprPN8z/AI20i7kv47yCFpUZQh5Bkg58KutlGRaorDBCjI8NqklFPWkQzRShhGwblYq3kRTXtLKFPiIr04R2ceZWOI+Ejq10t1bzCKUAKwYHDD3d9WDTbeW1sooZ5u2kRQGkxjmPjUmSSNADI6qCQAWOMmuuG5DynBoWtZlCnxCSlFcuOzIWpahZ2aqlyQzSH1YwMk1B1/8ApNOz153+4aj6No09xO2o6oGaRmPLHJnbB6705r9xA9/Y26SKZY3YsoO6jlNIUk8niamCjgcyVpIB1O9BGR2Fv91qLE46UH0s41O8/kW/3WomOZjzHKgeNETFzvMDvnGaZeVTvjPh514y8xx1PcQKSWRAebGSMe7wpTMMSRuS6htl55p4ogR1dgori3cTW4kjlSQHYNG2R89DNY0zTL5BNqVnFMwUgFsgp7+6s10G71U64uk6dcm1tjOZGBAOQNyPeBSTyh2nkSszUNRVtU02az7QoJFKE+IPWoWn6db6NbpBZxIgQYLIu58ye80+OZdw+WHSuGZ1yQQPHHfWIXE9mUTHzOEwzO7N4nupztjcMCx9XGKg9qW3Y9TUoyBUCIMc3U1e8HzLBklmHJyAZJHcaFa/ay3mkSwZBdsFM7ZIPSpCM6ScysT416V+03PTzo69SUYMOxAsQOpUypabp+uaezi37KLtccxcq3Tp41Mk0rXLnCyaooHhGSMe4AZo2FAcj6qdhjAbpudztWtvxSxjuKjP7TIujUDbk4/eAYeGLWN+eeSS5bbPNsPm/wB6NpAiQiNIwqqMeqMAVLK4XK9aa5/VPMc47qxXam2785zNNdCVflERH+qOAxAPlXZXUrscE9TmvY7QbAjwxTBikGwztSQWhngcCNElRhjnz8a6JWUAA7e2uwxGclTtilpbsHIdRygbY76tiYABjsVyygeuR5eNTor0uVTqTsdqHmFnGNh34riIybEkCrS1lHEPnMOpOAQGbc71JWQPt30ADOi/GyuO+nItQaBx2mXB789K2V6oZwYWYribVZNOseS23nl9Vf7u3WmOGUuIdGndRzyZPZ837RA6nx3291e1my+FpLYwMOcnD9DsO+jdpbJZ2sdvH8WMYGa0Llnz4mglRUAOzBGkaffzXJ1DVJiZc+pFvyoPIe/wzR6gF7rLT6vHplk52bEzqM48qO5CJucADqaYhHIEBweCYmdZGiKxMEY/tEZxVa1TS4LG9tJoyzSSyPzse/1TVpG9A+Iv6fT/AOY/3DRFQTmACQMTllNFbXt9PPIsccdvAzMxwAOVt69a8UaNqRgjsr+KZ7gMYkDbsB129xoTfcPx8Q6m1vd3Mq2UcULTW8ewnPKeUMfAb7d+RVOm/R9Hqmu6i+nXUdlaIzdjEoySRsRgd3Nn56FsGVNUyETtF9cMNsHIqHcySCEytG2V35QN/dQ/hYXFhw9HaXikXNmDEykdwPqkeRBG9S3uixOBufHxrDc4HErMq+rahrF3qMFqIPR7WaTlIZgXI6nPcBiiPwfbxS201vbqJIX6gYJBBBye/rn3VNAjnlV3VeZCcHwpbResSDt5msxtJGIP7Tzs2M5wPKuIwOSwrq8oJDGuOhOSp691I7lxmVvW6j3U/E5KBiM0ysJJ9Ycu1OR47Nlwdu+i7gDM88+ARn24pCklcrgZ65JzTPLgnmbp4GnEPK3xWwfGhwJAxJ5jq8uxLb9+KWGVTkD56aYA4I6+FNrzc53yPDwqsZhZxJjysybDoN8Ui3PaMS4wBSMnA7hSowVySTvv1ohxL5MkFmYkqQFFdaQLHzYpoyZPQ4Fez2hClsDwqycnAlgxaYO/X2U08hA78Z7hXWdQ2ADkd1IDHxFUzSo4x5YucdaEy6tNcymHTo+0xsZCMrnyqfcXMNpEZrpwsajqaG2mum/uextbXliXdnY93sq+cZjFHnEn2y3ojHburue4DpUfVr9dNtDPIGkJIVUXqx8KnLID5bVFuwkjKHAblIYD8apTzFsQeTGeFr+/mvZbu/l7GHASKE7ADvO/uq5O5kgbkcIzD1WO+PA1R4LeSbUBc3bK0a/0cWThfM+dSda1eaO5gghkClMSMRvv3DwroU3YBBjax6jYEsGj6Fb6SrMGaWd93lbqT30nX7+Kyt4w7YaSReozhQRn8vfRC0eR7SJ5sdoygttjegXFsTMsEmDyKSCebv7tvn3/ADrWzbK8rDRd9gVjDtncpdQCVARnqD1FC+Iv6fT/AOY/3DQzhnUgt5HYAnDq2PV646b0S4i/p9P/AJj/AHDV1PvXMq2v032yOsTTT38STNCXt7dedDhgOVs4PjTdjp2m6UyvaxlHCGMtzk5HUn201LIU1SUA4zBD900M4gguLvTpltLqa2nUF45InKnmAOx8jWS636m2JJxLE0ySJmTHN4jw8KDatqUtqCLHSrq/k8EXlUf5j+FZ5bcV6zbxxcmpyyJKA+J1V8bjIzjPfWqNPBaRmWeZYox1Z2AArM4KkE8x91D0sFfzM+k4z17T9Xt31bSxZ27v6ymI5I78HPWrhofEFrr1vLNEDGY3KlGIzjub30I1BNK42uGjhvI+ztAQvM2C7HryjqelQOHtCXTONZkgmkeG2tlL83eWHT7fmp9iIUyRgxOMCXJ05mBXu8O+nTlEyRg11sY78nwplpGUkHcVzt3EAgCQ9S1WPTYjLclljyBzKvNinoJ+0wc5BqLqMcdyiwSgGOVipB81ND9CnkisJtPd19Ms37EBv2gfiH2flT0UbNw7iSx3YhGO/trm/ms4WZ5YDiTC7Lnzp6zulu4WaMOArFfXUqcjr1oXottycQa1Ej4KdiASM78nU08NWuEtGEyRNcG8NpHyghSc4BO58zRPXzhftKVuMmE55BZWr3M7fq0GW5VJIFLgaOeGOeM+rIgYZ8CM0MvUvk0u/Sdkkh9GYrIoIbmwcjG+1N2lxeWVlpLM0LQXAjiKBDzLlMg5zv08KHZxkdw92DiGuz3ycmno8KCXoPqN9d2UF3N2kC9inPFEQWZwNyTg7eHTbFcn1t3ubS3t4jzXEPbsSM8q7bYyN8mhFTHmHvAk+9u4rKMSzhwjMFBCk4JIAz4bmnUjfnOASD0xQS+ubm50KT0yIRyJcxKCNgy9qmGAyceyjzOR8XJI7qhUKJQOTEyI0fr4GfAUzC/aZyDkV6WZyB3Gk22eYnGc0HBkJ54g3XLGbULm1ReX0dSS/Menuolb2kNpZhLaNQ2Nj0yaeKDvOc91eDIi9nsGogQRgxu44xIFppk0lyZ7u4zjond9tSiYpLsW59ZwMkDuFeuJ54rSTskLSYwgHcah2wTSrCbULzJkxuo6ny9pNQfaET6ncKm2ij6Kopj0O0N8bydDI+3KGOy4HhUm0nW6tYpgOXtFDcp7s0M1myvrxhDbsixEbgnGf9qgYgyKMHg4lisdasbub0aCXndV5jjoPfU25t4722aGUcysPGqloGnyaUjF2BnbqRsAB0FH4tQZfVk2ro16hWG1pRIB+WRNE0WSz1Se5mjA5V5I2/eyck/ZTnERBuNPwf8AuP8AcNTnv0Ceqce2gWoz9te2YznDv9001HRcIst3LtkyPe5+FXx8hD92kSOsatI5ARVLEnwqVKobU5h39hD900C40Yw8MyxqxV7h0iyD1BPrfUDWG8ZuIixWXcKPMzWYD0NcAlmjkdTnGAd/xFa8NPsNbsLeS9tVmV41YcxO2RnurKpUD3ax9xhcfWK0/hq5F1wzp0ytsYFVvaBg/WKlxO0ETu/i9fplPtx/oBIkHCVlp99Fc2nNGY2JIJBzsfzojZ23oslxMcdpcSZz5AYA+YfXU8sD5+VMSISRnGM0n1GJ+acInMeRiTuadCxucZyfOm0wqg7k4xQPWdRu9Kvra6WQehFgJ1KjKgnGQffVIm44Epm2jJhPUNMmnMTQXKwBH5iDHzc22Mdem9Mro8UerfCQJMpi5CP2Sf3vbg49lTrqYxWrSKMnogJ+MT0odw3dXGoaKt7dz88ruwwFAAAONtqIFthP8QSF3T1jplxZ6peX3pCSG7K869kQByjAxvSW0JzayxPcYdrr0uKUJgxvnPeTkUUik7RiImB5TvynODUjmUsOYgnONyOtQWNmWK1xA93bXdzbSW8lyg7SMx+qmwz1OM/NSTpUz2thALhQbNkbm7M+vyjA79tqJzPbZLlkDA4BJ6Gucy7AnfuqFiOpNog2TRnK6hGb3KX5PMTHl12xgHPTyxXk0Vo2tLgXGbi2jMfMU9V022IznuB60QMmfUzjFcjnikOEcEnO1DveTakg3emS3Vs0RulUtIrlgmccpBAG/iPrqasgAAO7d+BXmlTf1xlfjbjakl1DgZAZugzVcsMScAyQsSMpZx/tSESJM+sTTbF1BVgRnxPSuqskgyELL45qAYEmfaOcy52B8jUS30u2t7uW7aWSSWXqWPQdwFOXE8dpE0k7hQoyS3Qe/pUVNUtrhOeM846ZB2B9tEqkjIEhfbwYRMqINlyfZUa8t4b6Hspo35WYMR44NRvT41fDuuegANSWmCMoJU5HUHNQ1v3iQPxmSoiFXkBChD08KW7HAx3dd6Yt5B34GakvIh5myD5eFUFOIQOYyzYbOPZXWkZ1GNyOuNqSB2u5OB3ZNeKHfB2FBjmSeikZhhgffUa7UC9s2Hezbf5TTkfOZDzZweuabuipurMKc4dvumtGn/UEixVwCdUlx8hD901WOOGaSLTLaMMzSXJKqNycIQPvVaJiBq8gPQwQ/dNVrjaQ2tzo15GozFcMcHoTy5/Cjs/uDn/7iatH/cpj3EDTcIayipdejo2FbMaSKz42zsD3Y7qJ8CXbC0vNKc+tbTFlU9Qj7/bzUWsdY0eS2RkkiixnCNJ2TxqeqdMMvX5/Gq/da1Y2fHp1S2IFpcqIJ+QbZOMMPLmHXzNNdFK8GdjX+vqKmDrgrz7faXqOIN8Zz/lrmUBwMnHnS4JVlXZTv0ppgEYnB2rBg+Z5zgDiPYBPTFDL1LW/u5NNmmTmktmBXIyASO6pyt0Od640MXP2gt4w+cliozVrwcyjyMQVw9dXE1gLe89Q6aWhdm6Ow2Bz/h+s0Msp5D+j5xbOedXbm5DuFMnrY/y5qxvyMxVo1ZGO4IyCadgjih9aGKNCdvVUDNO9Ue33gbTB+ookLaWdOVVkNyqjsxuYsHm6dRikaNZ2E2o6wrRRusd0rIuNkPKpyPDcfVRe2tba3kZ0toY2bqyIAT7aUYIIyzRQrGTsWVAKD1cDaIeznMr9pBaDVNXRo4QBKvqlRsDGudj76gWxB02xkI/VR6kBA790WSBv4f7UQg06WS+vXvLBGSaVXjMnI3RQOgJx0ov6KjxmKeEMjdVYAj5qNrMH/T/iKCkwQpt5eL5lynK1iA+2zHnOc+O1NaLYWr6O86citFJPyy5/o/WYDHljuo+llbDl5bWLKLyrhBsPD2UqW1AspYbfkgeRCFIUdcbE0AsGMftD9PyZW7SyS8i0tCkQWBT25ZlPajlxjAOTk771M0cRyPqS36JzCdlw4HqxADlA8FxSX4fiZozDpq2kyuGE6lRy4O+OU5OfZRptPtZ5UaaOKQp0LICR7M0TMPeUqnPUg8OCd9Dtnm52bDcrP1K8x5SfdijARuXc/XSJCS3KG5QOprsWP3i+fqpLHccx6jHE9JBHNC8MqK6OMMpGQaoPEmjw6FavcW908eTjsSCQw8jWhFtvVGT5VmPGt+bvV2hGeytcge3vP/PCtWiDb8A8TPqgu3JEg2uttFK/pLHlC5UADGTsfft9VTNH4t7Iut4Hbnz2YHrcvd0oAZYXs+wjwbiVxzHy64B9oFXHhHRLcW8naxrK7YDBhkD3V1LgiKSwifVOBUO4RsuILO5dY0lIZ2AAK43PdRmHDykBmwOoKkfbSrfQrG2kWWK0hV1OQwQbVMkRRjlwCPAVyLih/KMR9aMB8xjLFQN+7faudqSdhgEUqRcpjG3fTUcTYJJ2B6UjiMOYsco6vmo1z/XbPbHrNt/lNPAAjBX1vbTFwc31oOvrN900+j9USxJJCnVZsgbQQ4yP7pqvceQBtCS53/6a4Rz7DlT96rKi51afAz+og+6aTfwxXkMltMgeOVSjqehBorztvJja3Nbhx4mSCVDKYg3rqASPI1FKiOd7eXeG4yUOdg3ePxFSdW0660nUXtnHNPan1f8AzRHofq+cGkMIb+1G+VbcHvU/mKPG3nxPeJcNUmV77H3Hkf8ARl/4N1w32nmxuXze2gAYnYyJ0VvwPn7asTESYBBB8ayG2kvLaSG7hkEV5AfVcbhh4EeB8K0rh3XrLiC07RAYrmLae3J3RvyPcaz2V87hPJfiGibTPkD5T1/4hF42D+ruB4CuqM5DGnmUddh5VGlU5GD370o8zl4xzFGPLdPV8qU4JweU7eArnK7KCBhe8mvSTOq7Hbwq+jiTM6rsuxAFOpIoOW38u6oYfLb/AFU9nm6HJ8KEgyBo6Ssr9Bt0wcUrkzjOc94J6UwhO4yMDelCTnfcdetCWhCSgigYK5Yd4pJIQklwVP7J3xSDPyqAvreTd1RJZCTgbA9cUY5kZsR9psnGRt30gyjORmmFHMCNsUnKs2QMGptiy5kxSWGc7mlcwzg5wdsUwjcq9d6UJ/HHzUskwwRJOF7umPGs343uJbjWBAlq0EcSHD8uDKe857wB0rQ+2Uj7STVZ4zv7Q6W0S9hLcB1Kodz1I2+utugYJZkjMlieoNomf2ubWdXiRnkbCrnuzWt6Np8enWoEeWZgC586AQQwWfF2mWq20axT2fMTjA5lyScee3zVcYV9bkTC58K2avUB8Ko4iE0uxt7dxAgeR+bf2Z6V2WNkSpQ5EBJZiy93jTM0hf8AZxWA9ZM0YwJDUhwR1A6+2lIFOxblA2rojAHrdPAd9IcqB6vqqKW2B1B58xEip8bOaiSjF5af4m+6adG53+ym5gfS7M/32+6afp/1BBU5MlmQx6pNjqYIfumnhuebIGaiyqzarKF+Qhz/AKTThwTg526YqagfVMInEF8UcPDXLENbER3tvloXPRvFT5H7cGsxSOSO5kCx9jKrctxbybcrePt+o1tCsQgHzUM1nhmx11VedWSZR6lxD6rjy8x5Gl124G1p1NDrjpzhuV/4/aZnIgkjZCSAwxkHBpNm17p90l7aXIS6j9XnI2kX91x30a1DhDXLOVvRRDqEPdgiOTHnnY/PVf8Ag7ULdyqabqltjqnorOmfLY/Ua0JyODPQ2a/RapcNz+/H/r/eaBpnGunXUfLqP/QTjb9Yf1beYb88GrDFNBMiyQukkb/FdGDA++siiS/L9nJZXMoI2C2cgPzEVduC9JutMgvJbm0a3E7IUjJHQA74B2O/f5UqyoDmed1um09S76nz9vP+0s0spwSoz3ddqalZiAT08KcBI3bA8hS2iHZ5PzVn4nKOTGEXcE0tVZ3LDIHTNcYcoyANqdQlo9z1+qr7lATqIcjON6UVCE8oO+9J2jG7ZNMvK/XOAfOgIh5xEzyFWwO+mVJJ3OBSWYt3k0lpooU5pJAoHjRgZ6mctzHedsHcV0MM79fKgt3xHaw5WH9c3TOcChDazfXrFEcop/ZjyDWldK7DJ4gG0DqWy4v7a1X9ZMqn93qfmqIdUu7naytsIf8AuTnlA91DbDT5zhlgHMerSEkj56Ix6NNK47e4lZT0RTyiqNdVfnJkDO0ZuGjDZv8AUHkIH9DCSB7wOtctYnkXl07RkRf2ZpwM58cnJo/a6ZbWpVkhj2HeOvvqWskaL6oAx1JpfrAcKJpWsjkmCdO4fuE1O31HUb3t5bdDyRouFXIwd6MvcEtny60w8pLc8bDl6ECkBcuSWwDv50BZm5aMLeBHTIWYkNv40ntDyk5yablAVfUznzqKuWbBJG/dVDkwGbElmTnHUAUlYgCSSTzda4qZbxHntTwXOQM+VRjzxIBmNLERk4OBUe4bN3Zj+833TRELhcNkA+FDrqHsr60Odi7fdNN0/wCqIQGIu4nhh1WTtZUj5oIccxxn1aTLe2fN/W4iB4NTssEM7c0sSSNgDLqCcCkeh2v8ND9GK6D6YOxYmQjMQuo2o/8A2I/e1L+FrcLyi4jwf71e9Dtf4aH6MV70O1/hofoxS/gl95MTq6lbZH/VRY83FcbUrQjlNzH7eaveh2v8ND9GK96Ha/w0P0YqvgV95cYa/tWOVuEGP71LXULUAZuIz/mFOeh2v8ND9GK96Ha/w0P0Yovg194O2J9Ps+vpEX+oUr4Sss73MePDmr3odr/DQ/Riveh2v8ND9GKnwa+8vE4b6zY73UWP8VeTUrNSf18f+ob130O1/hofoxXvQ7X+Gh+jFV8EvvJiD77WTHIRCiyf3u0GKGS61dyfFjVPcTVj9Dtf4aH6MV70O1/hofoxTU0ta+IlqSx/NKhNqmoFSAHPsXFQJBfXbkS85yf2jgVfvQ7X+Gh+jFe9Dtf4aH6MVoVVXoQBpl95VbLQrRgGubyJRndQ4FHbWDSLYjsZIFPeS43qb6Ha/wAND9GK96Ha/wAND9GKRZSbO2MctSrFrcaapwbyDPk1ODUNNU8wuYQf8WaY9Dtf4aH6MV70O1/hofoxSfgl94wcT0+p2zMOS6jx/iFRze2+cm5jOf72akeh2v8ADQ/Riveh2v8ADQ/Rir+CX3glczkd7aIoPpUHTpzilPe2bDIvIc4/eFc9Dtf4aH6MV70O1/hofoxU+DX3l4Eb9Mte+6iO374roubEje7iB/xUv0O1/hofoxXvQ7X+Gh+jFT4JfeVtE6t/ZLt6TFj/ABDelrqtkFP6+I46Zam/Q7X+Gh+jFe9Dtf4aH6MVPgl94WI98KWQYn0uPGOnNmoc17FdX9qscivysx2P90096Ha/w0P0YrqW1vGwdII1YdCqAEUVelVG3Zk5n//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data:image/jpeg;base64,/9j/4AAQSkZJRgABAQAAAQABAAD/2wBDAAoHBwgHBgoICAgLCgoLDhgQDg0NDh0VFhEYIx8lJCIfIiEmKzcvJik0KSEiMEExNDk7Pj4+JS5ESUM8SDc9Pjv/2wBDAQoLCw4NDhwQEBw7KCIoOzs7Ozs7Ozs7Ozs7Ozs7Ozs7Ozs7Ozs7Ozs7Ozs7Ozs7Ozs7Ozs7Ozs7Ozs7Ozs7Ozv/wAARCAFaAO8DASIAAhEBAxEB/8QAHAAAAQUBAQEAAAAAAAAAAAAABQIDBAYHAQAI/8QASRAAAgEDAgMEBAoGCQQCAwEAAQIDAAQRBSEGEjETQVFhFCJxgRUyU5GTobGywdEHI0JSVHMzNDVicoKS4fAkQ2OiFvEmRGTC/8QAGgEAAgMBAQAAAAAAAAAAAAAAAgMAAQQFBv/EADIRAAICAQQBAgQFAwQDAAAAAAECAAMRBBIhMUETURQiI2EFMjNxgSQ0QpGhscHR4fD/2gAMAwEAAhEDEQA/ANBEd/dXjwWRtY0hiiY9rECSWB78eVOfBuufL2H0A/KpOk/2pefyLf7rUjivULjTtHMts4SUuACfefwq1XccCCzbQSYz8G658vYfQD8q78Ga58tYfQD8qnaFqQ1XSYbnbnI5XHgw60SqEYODLVgwyJX/AIM1z5aw+gH5V74M1z5aw+gH5VYK9VS5X/gzXPlrD6AflXvgzXPlrD6AflR+vVJIA+DNc+WsPoB+Ve+DNc+WsPoB+VH69UkgD4M1z5aw+gH5V74M1z5aw+gH5VYK9Uklf+DNc+WsPoB+Ve+DNc+WsPoB+VWCvVJJX/gzXPlrD6AflXvgzXPlrD6AflR+u1JJX/gzXPlrD6AflXvgzXPlrD6AflVgr1SSV/4M1z5aw+gH5V74M1z5aw+gH5VYK5UkgD4M1z5aw+gH5V74M1z5aw+gH5UfrtSSV/4M1z5aw+gH5V74M1z5aw+gH5VYKamnjgXmkYKDsMnrVEgSdwJ8Ga58tYfQD8q98Ga58vYfQD8qKWuqWl5I0cMgMifGQ7EeePCpdQEHqWQR3AHwZrny1h9APyr3wZrny1h9APyo/XauVK/8Ga58tYfQD8qi3cepWc0CXT2rJOxX9VEARgZ648qtVA+Iv6xp/wDMf7hqSRek/wBqXv8AIt/utVZ4418TB9NtyskQI7R1G6ODnY+77fZVhtJTBcalKOqWsBH+lqyu8vmubuV2ZVuGYnlfZZB7fH/grTpkDNkzNqHKrxLPwZxAmn3r2dy/LFIdye4+OK0pWDAEHIPQ18/PPiUOCUIOCD+ya1DgTiQX1p8H3Tnt4tk5j8ZfD3UzUVf5iK01v+B/iXKmbi4S3jLuwAFcuZxbwNKQTy9wFBLi4lnzI68wzsOmBWMCabLNvHmTvhlAMtGSM7YPd4119YiyFTfbJx3ULCDsyzYJA2AOBUcXYDKiqFJ8qIDPUym9h2Yek1EcmIyObwNP29xJMckZXHXGN6AwtyykSkjJ2ANGradO0CgYDUJ4MfW5bkybXq8aH3+nWEkZlmY2xXftY5TEV88gj66qaIQr1UCTiDWbG/l9CvV1GxQgqZwoJHeMjf31YeHuIL3WnlFzolzYIm6SyNlX9mwqSgcw9Uf02DtGj5/WRgpGDsSMj6qdEiFigdSw6jO9Qjp8pupZg64klVwN9gF5asY8ymJ8SdFIssayIcq4BB8RSsjOM0IGk3KiFRcDljxkZIziMpjbuyQfdTj6dKVCmZcns8sdieVuY9PEbVeB7wdze0JkgDOa9mhs2nTyu+JFEZGAu/cQR9mK81hIiszT5Pac5ZmOCvNnlPcAOlTA95e4+0mrcxOiOreq7co27/8Agp3NQks3SziiJUmN+byO5OPrpFpZyQ3ADyvIFQc3MNubfGPcce4VMCQFvaEKE8SxytpZeJc9m4dvHA8PqosK46h0KsAQdiDS3XcpEajbWBlCgn/WrPCWU45Q2fZVz0279MtFkJyw2Y476p+o2cmmX7owItyf1Zxtv/8AQo3w1NyvNbM3TDL+Nc7TkpZtM6epVXq3iWCu1yu105yp6gfEX9Y0/wDmP9w0coHxF/WNP/mP9w1JJH7D0lNYh5uXnsoRnOMeo3fWJ9oCgRZO3jGwGfWTfu8R7K3XTgpv78N8U20AP+lqwW7VYNWuomVmEcrLzrt0NaKDgzLqFyBJIn5wVkOcDAYjf2Gl217NZXKywu0ciYIZTgnvqJkSY9dWI6ErytSX5xswIreDngznsOMia9w9rv8A8hsAqyN2seO1Rt6OmxmVOp5T1HSsK0/ULjTruO5tpTHKhyCDitN4d/SLHqAFprHJBKxwsyDlT35O1ZLtOy8ryI+m1Dw/cs/KA+FbncdxO9JeyVUMhGCdzk/VUxVt1iFyWQrjIcNsw8qDT6ksspO4RSfVHfWRVaOsKIPmkwcvaABRzDz+uiFvEDIMkZXfzqvm4kOxHJkbD8fOj2lwgQCTmLc3iaspjkyUuGbAj2pR3stoyWFxHbzHo8kfOB7siqZbcF6tq1/JPxBrE89ujYiRDy83njoB7qvbOqAszAAd5pVBjmbCMwVpvDWl6ZgwwczD9qRi2/s6CiuK7XquXiAllS34g1WYsi8ltCeZug+P1pcur3EdvdsFTnt5Y1HMMZDcvdnbrRU28RLExIS4wx5RuPA1z0WHBHYx4OM+qN8dKPcPMTsYdGM2dzJNLcxS8uYJAgKjGQVB/GoOsNNtdwBj6C4fYjBH7YP+U0WWJVZmVQC3UgYzXOxjCsvZrht2GOtUGAOYRUlcZg+51GZZG9HaJo/RTOpIJzj39Kj397JeafeoAiItqHIYZJ5lJ+ai4toQMCFMY5fijp4eyvPbwkDmhQ4HLuo6eFWGA8QSjHzIbXdwk9wAEMdvGH5QDzNkHbr5U29/epZNdssIQIsm2SeX9rbyG4NEliRSWVFBOxIHWuCCNQVEaAHqANjVZHtC2n3kO11CW5uni5AoQ82evMhHqke05+Y0QpIQKchQDjGwpVUftCUEDmR7uzhvYTHMgYd2R0quRaZd6JdrcIhlgRjkrueQ9fzq10lmVQSxAAG5NIeoMQ3maEuZQV8GejdZEDqQysMgjvpdNQ9my80YABPd0p2miJnqB8Rf1jT/AOY/3DRygfEX9Y0/+Y/3DVyT2nANqF6p74Lcf+rVlXG/DMmha9JLb729yTKu+CMncY8jWsaSM6pefyLf7rVH4t4Yh4k0vsW2nhJaF/A46ew0aNtMVYm4TDgScFkVvZtTcpGcAEeIJJp2e0nsrmS2lgljdG5TnxpllJO23jzGuirAjM5jIVMQBvvT6MF3Gc0xhgdqVzDHsrQrRDLLBpfFN/p0ItkmL25OTE3Q1cNH1zT9UkUNN2U/cjnrt3GsuD5bINdFw67KcClPWjfaRQ2RnmbDIr2ZPpDKIlOeYkAAeRqu6r+lKS0g9D0SBGIXHpMm/wAy/ifmqhT3txdRrAZZGVd+UsSBTaw93h30gUg9x6P6fIlh0fi/X7nV4k1DU5p4X5j2Zx8blJHdtvjpW6wFjBGX+MVBPtr5z0HJ4ksFXl3mVd9hucV9HrsoFY7QA+BOnSSUBM7Xq9XqXGz1JdwgJY4ArtDb66VmMPMOXvIO+akFm2iEBKjHZhSTJl+Vc+2h1m6JbhTjIJ3JoknKEGDVylbcIsVxulNdsHcqpG3U56U2ZWaXkVdvEmqhZEkBgOppVMgBRliMDvNKEyHoc48KkuO16uDcZr1SSImlWGJ5W2VFLH2CqNJfXOt6lFzNyxykKkQOVAPj4+NXS/haeyliT4zKQNqqvClqzalI8qnmt+YYPcc4/wCCs1xOQo8zTQFAZm8S3wRiKFUH7IApyuCvVoHEzTtA+Iv6xp/8x/uGjlA+Iv6xp/8AMf7hq5I5pP8Aal5/It/utRcjahGk/wBqXn8i3+61F6kkpPG3BUOrWk+oWsDNqCqCqpt2nt8/yrJ73StR02VUvLCS3ZwSqy7HHjX0diqbxnwPb64k+owpI9+IwFQyYRseXjjb302typiLKs8iY4eXHLnfvwKYdgDgVM1WxvdLuBBfWz2jEHljIwTvjP8AvQ5+Xmxj1j3Df662Cz2mI147iw1KRTK4Qd5plC2d6k25IYldj0WmK2YththJLKOJRuObvqPcYiVsDPcK6WYd5Y+dMSs0nq+HU0wt4AiFQg5JjdpK8E6XETcsqMGRh1BByK0XSf0s3UPLHqtkswyMyxHlI93Q/VWeKgXJzvXGYDzNKapWHzTQtzqflm3W36S+F5wOe/MDH9mWJh9gxROPi3h+WMSJrFoVP/lAPzV8/qAegBJrpjA6Df20g6YeDHjVn2n0Sms6ZJjl1C2JIyB2q9KhgQzzMY5YSGPVXDGsAaQoCOb25O1KjZmA5FG3cDilnTHrMI6gEcibzmG3uCC45lxgMeppw34B7MSrlwMZIAFYUZ7p3LuzMxHVpCa8xnwM4II6EmiGmb3ijeB1NxtiEkPa3kYGAVJcCm31FLeZgbuI+tj443rD+eVTkGMU1JNKWPKY+Y+W9UadvZlizIws3oaxbSAh54V8Bzg5NTtPnWaHmJXqQMVgGlWd3qGoRgWct36w5ljbBx+Fbpo0MNjZpbQxrAwUYQ7hT4HzpDjbNCMS3Jhb1m2GwpY6UDPEPo+oLbXcSxI23OHzv7PCjPOCnOpBXGQe40oOG5E1lSvcUzBRmm4reKKR5I4wrSHLkd5odpmqx6jJMmeV4WxjyornbrUVgw3CQgqcGeboaFcPT3rWsttqCOJ7aQx85GBIvcR4+Hup7TL2S7e7WReXsZ2RcncjbB+uiFWDnmQjHE7QPiL+saf/ADH+4aOUD4i/rGn/AMx/uGrlRzSf7UvP5Fv91qMUH0n+1Lz+Rb/dai9SSdrlDtU17TtITN5cqrHpGu7n3UDt+L73V9ctrHR9PzbMvPPcXJK8q9+AOv8Az21JWZP4o4WtOILGUdlAt72fLFcOmSn/AD6s1jHEnCOocLyQw3OJmnBPaRZK9emcda+hRTcsEU3L2kSPynK8yg4PlRKxWCyBp8wSBlkKkFSDgg7YNTYVKAHHQVfuPeG9D4b0kLaQM11fXAZXkfmMYAOcfPVGUZ2Nb6DuGZzbxtOJwZ5STXMjGPnrkr78i70jBEQc9HJCjvPnTywWJClovKcvWupbhsn8e+koOUsWUeqcAefhUlI1R0SQ8vZpzvtvnw+ylhs9w2XA4njHHGeUd3fUWdWx6uR76kPG6xFyO9R16Zz+VNCN5SkaklpDgGrLDqUtbdyIYmJyct5eFPQ2zn9jmOPik47qnW1jK5iZEUCUkLzH9oDceXvorHpaT5S2kAlU+vbzEKR5gnY0C4MN9w6gMQlN2WRSPPal5I6OxwO5qI9hIOZFBUr1RxSZLZm3aBsbZK4OPKmnI6MQDnsQaXOMs2w/u13slmK8k0Ss2wA6/hRGPTfSGSGCGd5XOFRYyd6sFn+j2cKJtRfs/wBrsU6+80h7ccGaAoxkRXC3DWp6fcx3rX3Zo2DyQtkOPA4rQbR4+0XOS5bJI76HWNrFa20VvBHhAMIoGeXy3onDHFb+u5HNgZ7sVjYkmNr95F4k0sXcS3EPqypnoOtENGBbRbdHYMeTcHf3Uk3XbE75XOByHOamWwAiCqoQd3dSPSwxM3i7cNspWi3M1jq9vAVOO0eOQZ3JJ/DarXqiXIa3mt+dhE/6yNf2lOMn3U42jWD3HpPYAS8wYsDjJ8fqqaVz1FAleAV8RzuGwfM8iBSSABk5O3WnKSCANyM12mgYip2gfEX9Y0/+Y/3DRygfEX9Y0/8AmP8AcNXJHNJ/tS8/kW/3WohcWzXI5DO8cZGCIzhj7+73UP0n+1Lz+Rb/AHWoi10g5+XLcg3wM1JWZU+L49I0fSUtUsoWnupAEyvM5xuTnr3UX4Y02SzsjPcxLHPMB6g6ovcKB2Wh6rq3GMPEGqR9jboGEFsxyVUD1SR3Ek591XeoDKA5zO1w16qzxXxpZcNwtECs98w9SAHp5t4D7asAngSyQBkyh/pN1IX/ABOtqjAx2UXLt++dz+HzVTJZezXC/GPQU9c3k99dTXdzIXmmcu7Hxq8fo44Mg1Hl17UMSRrIRBERsSD8Y+Iz9lbgfSrnN2+raY3wf+jSa+h9N1ppLeKRcpCpw5z0J8PZUy//AEV3cErz6bexznBEaSjk7P7c/VWngADAr1ZDYxOZuFSgYmCScIcQ2EwNzpc5jj9YlF5wx91Q0gldws6lZp35nU7FVHt/5tX0PgVHudOsrsH0m0hlyMHnQGiW4iA1IPUwgx9tDESfWnusgd/KtdhhETWVwqMAJT0O+M9P+eNbJc8JaJciIGxjjEPxBGOXA8NqaTgvREVVNszBW5hlj1znup3roexF+g46MzZ7aO1lmtZhiG4HaKQclXx3eH+9NtNJeBY548yx7JKgw2PI1qy8LaKrhxYRkjpkk4qQ8WnadH2hit7dF/a5QoFENQg4Aizp3PLHAmb2fD2saxbqZbdXA2WV15T89WXSv0f20AEmoTPO3yYOAD7atFtewXSc8MqSJ4owIqPqmtWekRpJdy8iu3KuFJJ+akta7HCjEYtVajcxzH7PTbOwQJa28cQH7q7n30qWCN5DlAzEd9Jsr+C+hWa3lWRG6FTUrA60g5B5mkbSOOpGhtEh3VVBJz0ofdxPPL2Yi9ZTnmzijNc5F5ubAz41AcSmrDDEiWtmsEewPNgDLeVSgnQnevM4Ub0lZ1Y4BqEkywFXiOUL1zVW0q1Vo1DyOdg3THeTRSqZx6t0JLKSGMvGQyHH7xxj8aVYSFOI+oAuAZJ0uaW6uonMvaSStzylSTsOgz0wKtQoBoGjvpumc8zD0mTdmz0HhRWCeMNydoWbzNDSpC5MlzqXwOpLoHxF/WNP/mP9w0boJxF/T6f/ADH+4adFyPBeC11O5z1aGD5uU0TW7iXOXGdjnO2aDcqtqk/Mduwhz/pNSgec5BHKvgNxV5AEzMzB4bhfnXPWnOgqPbDsrYcx7s5NCdb1qeNYdO0oLLql5kRK3xYlHxpG8h9Z2qo8HiROKOJ7m1lOkaDbm91eRclUGRAv7zeHvqpW36LdW1N3vdY1JYriU8zADnYnzatA4f4etdBtGWMmW5mbnubl/jSuep8h4DuosRRBiOpRQN3Pm27tpbG5ls5Qe0icxsPMHFb9w1py6Vw5Y2YGDHCOb/Ed2+smszv9G+E/0ty2gTMYnWWXw5QoJrT9V1ODS7N55mwqDYDqT3AU+1y+1RM9QFe5jJctwkQJZgAO80Im4t0iJipvoyR+7lvsqmmbVeL78xK5it1OSM+qg8/E0fi4E05YQHaZ2xu3Njf2YojTXX+oeftEjUW281Lx7mH7HW7G/wD6tcxyEdQDuPdRBWDDIrLNf0STh+6jlt5n7NyeR84ZSO7Iq48IavNquml595In5GbHxtgc/XVW0BV3ociFRqWZ/TcYMslepBcL1pBuEBxkVlm4kCPUL12wi1DT5IJV5gRkYOCD3GiKyK3Q03cbxmrUlTkQXAZSDMz4QvZbTXY4AT2c+VdfMDIP1fXVz4lsI7/R5udctGhdD3qwFUTTz2XFsYXuuio/1EVo2psF0q4PhEx+o1v1PFqsJytJzSymUzgS9aLUpbUseSROYD+8CPwNaMpyorLuDE5uIFb92Nj9g/GtAv8AWbPSkja7mEYc4XYnPzUGrXNvEdoXxTljxCdcpqGdJow6MGVhkEd4oRxFxAmi26uUMkkhwiZxn21kVSzbR3Nz2Ki7ieInisX7aS40/n7QkcwT4xXvxVI4buLy04ggh5pU535ZY2yMjHeKvGjaq2taWtz2YjfJUrnIyKDaXo89heXWsauVWT1iMHIUd5+bpWypwiMjDmc65TZYtiHiXFJByjJpm8iS7tWi9VjsV5hkZFUX4Y1niK+eDTZPRYE3znBA8z4+Qr0upa9w1dR+mTelQOe85z4jPUGl/Ck/KSM+0cNaB8wBx7zQ1GUAIHTpXlijU5CKD4gUzZXAubdJV+K6hh7DUisvXE3Ag8z1BOIv6fT/AOY/3DXNc1wWreh27jtz8Zv3B+dN6y5dNKdjksWJP+Q0AcFiojChChj5kOaQR6jNlsAwQ/dNSoZ4yUbmO3XPf7qG6gQupOxBP6mEbbfs0/BHGgz0C78x2XpvTgo25nMsdvVIEm6jqsdratcSjnOeVI1O7seij/m1c4ZtVtzNc3Hr390eaVsbIB0Rf7o+vr31AihM83pt2OTPq20Trug/e9pHzD31YNLgZELPMHHVQO6h24GY5WJbEIV416mL+5Wy0+4um6Qxs59wzVTVKpw1arPxLrmtEE805gjPiq4B+ygXGGrNf6obaNsw255cDvbv/KrXZxnQuEUaQfrVhMsmT1c7n66oOkRG81u2VhzF5gW898mt2iXuw+Jydc5wKx5mi8MaSum6XFGVxIw55D4sf+Yo5jupuAYSnaxsxY5M6VaBFAEgalpNrqkHY3UXaJnIGSMH3V6y0620u2EFtEI4wc4yT9ZohQ3Wrw2Wm3FwBkxxlgPE42qAsflzKZUXL45la17iC8utQ+CdI3lzh5B3HvA8Md5qK/B2oyQekSakzXeM4OSM+HNnPvxXeA4BNc3d2/rSZC59uSavhQcmMVrssNJ2J4mCqr4hfUsPczfSuJdQ0e/NrqLPJErcriTdk8we+r81wklt2isCpXIIOxFUbjuyWG+gulGO1Uq3tGPwP1UV4YvWuuHCrHLQc0efLGR9Rx7qK5FdBao/eDRY1djUsc+0quint+Jrdu9py32mtD1o8uiXZ8IH+6az/hVOfiS28AWP/qavfEsgi4fuye+Ir8+340Wp5tUQNJ+g5lQ4GXOsynHSA/eWp3H4HLZEnfLj7tReAxnU7hvCIfaKe4+P6+yHk5+7TG/uxFL/AGZh/g+4M3D9vzNkplD7ifwxQD9IEga6tEB9ZVcke3H5GifBzdjw8rscAu7ZPhn/AGqoa/qPwrqstwmeyX1E9g7/AH7mgpTOoJHQjL7P6VVPZl34JjC8PwH95mP/ALEfhU7iW1ludFuooFJdk2A6nvxQvgO4MmjmI/8AakKj2Hf8TVjvbiK3t3lmcIiLlmPcKy25W4n7zbSA2nA+0zHh7Whol1J2sReOXAfHVcZ/M1bpYtK4qghPpDMsbZ5UbBHkQag/B+k8Viea1ilhkRuXtguAx9nf9tV7UNH1Lh+4EyswVT6s8Wce/wAK2EJa2QdrTngvSmCNyTU7aNIolRAAqjAA7hS55BFA8jEAKpOTVY4T4jbVIzb3GBcRjJI6OPGrSQJEKsAVYYIPfXOsRkYqe52KbFsUMvUqOkaJdXcxvLtziY9oD3tnpnw2onxAoWXTlHQSOP8A0NGiVjQnoAKqN1rD6tewMkPLbxSsqMTux5Dn8Kzqqof3mpmZ+T4hKwt1n1a5LqCFgg6+BVqnTWiOOURgoGyQe80xpIzql4P/AAW/3WovyjGMdKbEFQeZANm0mC6AEd//AD309DE0Rxg8uO85p1riFJlgaVBKwyqFhzEeQpzrV5lBADmcB2odrCi6Fvp+R/1EgLj+4vrN9gHvolQ+yAu72e+K+quYYTn9kH1iPa33RQmFBvGTlOHrjHeAPrFUrhIA8SW2e7n+6avXFkBn0G6AG6pzfNv+FZ5oE/o+u2cn/k5fn2/GunpuaGE42r41KkzXYviCnKagOUpyubOyOp2gnFKF9BvAPkifm3o0Tih99dWvMLaWaMPKMLGzDLDyHfRoSGBEXaAUIMpfAV0I7y5tyd5FDD3bH7a0IHK5rKJEuOGeIA2DiNsr4Oh/2+utHs9Vt7uzWeGQNGwyD4e3wrVq0ywdejMOhsCqa27ErP6QCPR7Ve/tDj5qRwjGycP3UhGzu2PctDOJ7463rUVpZ/rVj9ROX9pj1+wfNVvgsBpugejrj9XCQSO84OT89Gx2Uqh7MSo9S93HQlO4LTm4gB/diY/YPxq18Ykjhy4x/d+8KrXAig6zMfCE/eFWji9Q3Dt1nuCn/wBhUvP9Qv8AEvTj+lb+YA4AizPdyeSr9tO8fwnks5sbKzKffj8qV+j/AB2V3/jX7DVk1zR01jT2tmPKx3R/3TVWWbNTkwqqi+k2iUWfVux4Ws9Ntm/Wz83acp3A5jt76m6joS2PB/rKO3R1lkYeJ2x7s0U0PguOwuFubqQTyruoA9VT4+ZopxJCp0K7X/xE/jVtcu8KnWYK6d/TLWd4wJX/ANH0vqXcX7rK3zg/lUrj65kj0yGFSQssmHx3gDOPn+yh/wCj8H0q8Pdypn66tWu6Mmsae1u55WzzI2M8rVVrKmpyeodKs+k2r3BvBTwHQohHjmVmEntz+WKM6jbwXNs8UqBkdcMD4VQbfT+IeHrlnt4GkTOGCDnV/aBvRKa84l1m3NtHp/oqyeq7vlTjv61VlOX3KwxJVfiv02U5gvg9HHEi9mcoitzeY6flWnJ8UUB4c4ci0aIkt2k7453x9Q8qsAGKTqbBY+RNOjqaqvDRMiCSNkPRgRVe1SyisE023hGFWR/eeU1YmIUEk4A76rOs33pWpWSIrdmjP6zLjJ5T0rKcZm0ZxCGk/wBqXn8i3+61O8Q6xHoOh3WpSb9ihKr+83RR7zimtJ/tS8/kW/3WoBxvp95xPq+n8O2zmO1X/qb2QfsrnCj2n1sfP3UUqZjJqGv8T3lxqDGae4Vch4gQIlHTGPigfjX0BbI0dtEjsWdUAYnvON6ottY3Jv5oOHNNgi0uzUQOx9U3DKwLAHv6Yz7d6vqNzoGwRkZwetSWYi45zCyxHldtlPXHn7q7DEsMSRIMKgCj2U5QXX+KtO4eVVuC8txIMpbwjmdh447hUlQncxCWIqQCCMEGsj1bT5dJ1SS3ORytzRt4r3H/AJ4VcbL9Itjqerafp1pZTNJdkiXmIHY7fX0orxBw/DrFtyt6kqbpIB0P5Vq013ptg9GYdZp/VXK9id4c1mPVNPjkDDtAOWRfBqNgg1lCpq3Ct/zmMqO89UkHt/4atVjxxp8sQ9JZrd+8FSw9xFFbpzndXyIGn1Yxts4IlqlcKlZlq5k1LjMxQuebtVQMP2cYz829GtW40iliNvpYeed9g3IQF9g6k0rhbQHsWN9fAekuPVU7lAfxNXUPRUu38QL3GoYInQ7hvUdDtdWtRHcoSR8Vl2ZfYarTcBXKOyw6jiJuoKnP271cZNStYBiSeNP8TAU0us6exwt3AT5SL+dKSy1Rheo+ymhz83cg6HwvaaR+sUGSYjBkfr7h3UXu4RJbvH+8pFKjuo5ACrKwPeDT2zilM7M2W7j0rRV2r1Mw4dlOjcTG3uRyFiYST3HOx+r66vesWZv9Jnt1HrSRkL7e768U9caNY3NwlxNaxvKhBDld6mhBy4pttwdgw7iKNOa1ZCeJnPB158G6rNY3QaJ5iAAwxhh3e/NXm/1S3060a4uX5UUe8nwFKl0u0mnWeS3jaVDlXKjINVHj+Ofs7UgEwBm5sdA22M/XR5XUWjxmLw+lpPnHUt+m6hBqNpHdQEmOQZBIwaG8WXKw6FdEndk5R7Tt+NAdE4p03TtHggcyLJGp5lCZ3yTTcxv+MbqNEhe30+Nsl26t5+Z+yoKStmW4AlNqQ9W1eWPtJvANo0djNcFSO2k2J7wP9yaueNqi2FnHZ2yQxKFSNcKKl0i197lpror9OsLGzEp6ivCJR3U5XqXHYE4Biu16uGpLnDysOU4Oe6gnEIAn0/A/7j/cNTru7W2uIyzAKWCn3kAfWag8Rf0+n/zH+4aHIMvBEd0n+1L3+Rb/AHWqfb2ccE9xOMmS4YM7HyGAPYB+NQNJ/tS8/kW/3WqffahaabbNc3k6QRL1Zzj3DxPlRSpIAVRgAAeVcDoXKBhzAZK53ArPpeK9U4p1QWOio9vZE4acL67D/wDz9tXLRdJTR7EQCRpZG3klc5LmqlkYhGmBZ2yzvcCFO2fZpCPWI8M+FP1GvppYbR2t07SYjEa46semfLxq5UoKcER3vGF/d2d21l6NIHjKLkhzv82c1f7Vp3hAuY+WVfVYj4reY8jQPhzQbrQ9QuXnuWujeIJJJCMASAnmHs32qyVWcyRiW1jlUq6hgeoIzQqXhTSZnLNYxA/3Ry/ZRuvUYdl6MW1aN2INtdFsrFf+mto4j4qu599VDi+TWLeZm7XsrEsFQRtgscd/f3GtBPSqL+kCYiK1hB2Z2Y+4Y/GtGmYm0Z5mTWIq0nHEDaBw+NdSWWS5dOzYLsuc/XReX9H6hMxXrA/3kBFP/o/X/obg+M34CrpgY6U2++xLCFPETptLXZUGYcmZLdW+qcNXoAlaMndHQ+q4/wCd1XvhfXTq9lzOAJoyFkA6e0UM49RPgyJtuYTAD5jUP9HyP214/wCxhB7Tv/z30dhFtHqEciLq3U6n01PBl/r1czyrk0C1zie10gcrkyTHpGvX3+Fc9VLHAnVexUG5oeyKZnto50KSIrqdiGGQaplr+kBWmAubNo4yfjq/Nj3YFXOC4SeNXUgqwBBHeKN6nr/MIuu6u4fLBsfDOlRy9othADnPxAQPdRIRpCuwAAqPqWqW2mW5nuZAiD5yfAVX9f4lQaEtxYyEtcnkjYbFfE+0fjVqr2EQWeqkHEK3nE+l2Mphmu0DjYquWI9uOlTLLVLa/i7W3nSVPFTnFUXTuFUudGe9umk7eRC8YU9Nts+Oaj8Gi6GsHswwh5D2u23l78/jT2or2kqeRMq6q3eoYcGaWJlz1rzzKozmstuNRvLHiiWd5n5o5yGGdiuemPDFFtXu7/X9VfSbBykMX9K+cAnvyfDuxQnSkY54hjXAgjHOcS6W2qWl2zLb3EUpQ4YI4OPbUvORWRaTNLpmvwhXwUm7N8dCM4Na1A3MnmKDUU+kRg8GN0uoNwORgiVvUY7jVNeFpFtFbsrOfmP4VM4i/p9P/mP9w0Vt7ZYZZpcDmlfJPlgD8KE8RMPSdPXIz2jnH+U1kVcZJnQd92APEqvFfGs/B94PRbWO4mu4osCQnACrv0/xCs64u46vOLdQgmaL0e3t1ASANzDmPUnxJ6eyrd+kzRL3UQNQtVDx6fDGZR3gOBg+wcu9UrgvTIdW4z06G42gM4LgdCVBYD34xTBiK5zN24T0gado1tJNEou5YlaTcnlyM8oJ32o6SAMk4r3dWT8TtxTxIdcudOucaTY3Ai9HGzP2e7Mp8jk9fsqpc1SO4imaRYpVdom5XCnJU4zg+GxpzGazngbhTWtLji1WLVVdrne5tpQSG9p/e860RCxQF1Ct3gHNSSKwK7XCwHWks4AzVSRdcqM0473x7O+vK2QATsT49aHeJJIY+qazrj2QnUbaPuEZPzn/AGq/q3qHI6nYVQePYwLy2kA+MrD6/wDetmjP1RMGv/RMn8DSLBo88jsFUTEkk4AHKKJz8Z6RHkC6D4/cUmgfB8cd1pNzaygNG8hDKfAgUQ/+H6MARyyZx3yGrtekXN6hMVT63or6eIB1TUbjivUUtLRQkKZKiRgM+Z/IZq6aBpUOk2QgjPM2cu/7x8ap2scJtao1zp8jSIoyY2+MPMHvpGg8V3VjOkN3K01udstuyeee8VodRbV9E8DxE1Weldm4cnzL5rF+unafNctuI1zjxPcKzzRbCXiPWpJrpmZAeeUjv8F/53CjfG1+X06GFH2kk9bHeAPzxUngaFIdJ7XHrTSE+4bfh9dKqYV0GwdniMt+vqAngcyPxjp4h0OFbeFEigkBIXblBBH2kUvgnVbu9kuYbiTmSJU7NcAco3H4Cucd6gq2Udmh9aVuZv8ACP8Af7Kifo+/rV5/hT8aYBnSktAyBqwFhDj21Mumx3A/7L7+w7flVLtO0vZbXTyx7MzbeXNgH7K0riaAXGhXaeERYe0b/hWf8LxCXiG0B6BifmUmmaZ/on7RerT+oH3mpW0CLCqBcKBgDwFLaBFUnFORDCCvSfFNcvM7QUYmXcYxLHr7lRjtEVj7en4VYeDbPstJN028lw5YseuBsPxPvoBxoc6+fKNfxq7aDbmHQrSMjB7FSfaRn8a6NzEadR7zkUJnUufaZ46f/k7J/wD2Ef8AvV7069ujxNPayMwi5cqCuxwB+dUy+j9F4ybn2HpQffwJB/GtFisImvY71ciRQQw7jSNdkhCJq/DdqtYDCNV/iGGMX9jMBmQu6k57uU7VM1vUbnT7XmtYVkkbZefpn2d9B7q3uIxY3F4R6TcSs8gUYA9TAHzVh3AnE6e0hd0IWVvHd3Wo20y80ctrAjL4gqwNZ2dR0nhoXdgsEfp2mXIaJ1XHa4IIyR34rRtOkWG/v5XOFS2gYnwAVqpmlcBScRX95rGtCW3ium7SKNCA5yScnI2GDjxojBEu/D/EVlxHpwu7NiCNpIm2ZG8CKV8GLZ8PT2NquWaKTGf2nbJJPtJoZp3A2m6NcLc6fdXlvIAObllGH8cjG+asfNtncVCZUF6HoqaNbjM8kszovbMx9UsO8DuojLdJDDJNKQscalmbyHU1xpMnp37b0L4itry/0WWwszyyXWIWkx8RCfXP+nPvpe7mX3Mu1z9I2r6zDcwW8BisjMOSaIMHTB2BYHqakaHqHE2nuuv3M811YhhFcQvIWZVI+NjwrRxw9pWmcMPpcdui2iRlmz1JG/MT47VTuHeLJdRmjsodL5rYIUlK/GO5JOO8Y7qjHjiQZxLtEVuLZLkycysA6BTtgjapqSRty5IyegxUGwsvQ7ZbVMvbqSYsruq+Hup5kCZboQc48fKs6naYPUn5wNt/ZVH4+iIS0kx0ZlPzD8qtnO0a84BwfqNV7jYCXRg+MhZFKt84/GuhpLB6yzJrBmlpA4HkxHcxkZ9ZT84P5VZZIpCwZSMZ+aqrwQ2GvP8AIcH31ap5+UKqLtjYAnek/iC/WbMDRt9ATrzqYcjlOeuBWcazbrbarPGg9UtzLgdAd/xq6ajqkFghaaTkLD+jz6ze6qrY2kutam95KhSANzMeg26Lmn6AtVusfhcRGtIsKovcd1/m9BsuY5Krg+3Aolw/qsNloqs7qohLB8nc75AA99SLzSI9RtTEuQ2co2M8tCbXhK4afFzKixg78ucn5+lVRfTZp9ljYwcwGrtS3cgzkTwsbjiJb3VZsphSIE8SO72fiaXwRdJb6tJE7cvax7Z7yN/zq0xJBaxRww4AQAAD9n30Eu+EoLm9M9vcmBXPMQFzg+W9Or1tdgZG4HiE2mdGWxeT5lsuWS8sJAjBldCMg5B2rPuD+VOI41fryuB7cf8A3V60q0hsdOitImLJGCMk75zn8aZt+HtOh1YahDGyzDJwp9XJB7vnqqr0VWX3j7aHsZH9u4dj+IK6wypry4C4rprPN8z/AI20i7kv47yCFpUZQh5Bkg58KutlGRaorDBCjI8NqklFPWkQzRShhGwblYq3kRTXtLKFPiIr04R2ceZWOI+Ejq10t1bzCKUAKwYHDD3d9WDTbeW1sooZ5u2kRQGkxjmPjUmSSNADI6qCQAWOMmuuG5DynBoWtZlCnxCSlFcuOzIWpahZ2aqlyQzSH1YwMk1B1/8ApNOz153+4aj6No09xO2o6oGaRmPLHJnbB6705r9xA9/Y26SKZY3YsoO6jlNIUk8niamCjgcyVpIB1O9BGR2Fv91qLE46UH0s41O8/kW/3WomOZjzHKgeNETFzvMDvnGaZeVTvjPh514y8xx1PcQKSWRAebGSMe7wpTMMSRuS6htl55p4ogR1dgori3cTW4kjlSQHYNG2R89DNY0zTL5BNqVnFMwUgFsgp7+6s10G71U64uk6dcm1tjOZGBAOQNyPeBSTyh2nkSszUNRVtU02az7QoJFKE+IPWoWn6db6NbpBZxIgQYLIu58ye80+OZdw+WHSuGZ1yQQPHHfWIXE9mUTHzOEwzO7N4nupztjcMCx9XGKg9qW3Y9TUoyBUCIMc3U1e8HzLBklmHJyAZJHcaFa/ay3mkSwZBdsFM7ZIPSpCM6ScysT416V+03PTzo69SUYMOxAsQOpUypabp+uaezi37KLtccxcq3Tp41Mk0rXLnCyaooHhGSMe4AZo2FAcj6qdhjAbpudztWtvxSxjuKjP7TIujUDbk4/eAYeGLWN+eeSS5bbPNsPm/wB6NpAiQiNIwqqMeqMAVLK4XK9aa5/VPMc47qxXam2785zNNdCVflERH+qOAxAPlXZXUrscE9TmvY7QbAjwxTBikGwztSQWhngcCNElRhjnz8a6JWUAA7e2uwxGclTtilpbsHIdRygbY76tiYABjsVyygeuR5eNTor0uVTqTsdqHmFnGNh34riIybEkCrS1lHEPnMOpOAQGbc71JWQPt30ADOi/GyuO+nItQaBx2mXB789K2V6oZwYWYribVZNOseS23nl9Vf7u3WmOGUuIdGndRzyZPZ837RA6nx3291e1my+FpLYwMOcnD9DsO+jdpbJZ2sdvH8WMYGa0Llnz4mglRUAOzBGkaffzXJ1DVJiZc+pFvyoPIe/wzR6gF7rLT6vHplk52bEzqM48qO5CJucADqaYhHIEBweCYmdZGiKxMEY/tEZxVa1TS4LG9tJoyzSSyPzse/1TVpG9A+Iv6fT/AOY/3DRFQTmACQMTllNFbXt9PPIsccdvAzMxwAOVt69a8UaNqRgjsr+KZ7gMYkDbsB129xoTfcPx8Q6m1vd3Mq2UcULTW8ewnPKeUMfAb7d+RVOm/R9Hqmu6i+nXUdlaIzdjEoySRsRgd3Nn56FsGVNUyETtF9cMNsHIqHcySCEytG2V35QN/dQ/hYXFhw9HaXikXNmDEykdwPqkeRBG9S3uixOBufHxrDc4HErMq+rahrF3qMFqIPR7WaTlIZgXI6nPcBiiPwfbxS201vbqJIX6gYJBBBye/rn3VNAjnlV3VeZCcHwpbResSDt5msxtJGIP7Tzs2M5wPKuIwOSwrq8oJDGuOhOSp691I7lxmVvW6j3U/E5KBiM0ysJJ9Ycu1OR47Nlwdu+i7gDM88+ARn24pCklcrgZ65JzTPLgnmbp4GnEPK3xWwfGhwJAxJ5jq8uxLb9+KWGVTkD56aYA4I6+FNrzc53yPDwqsZhZxJjysybDoN8Ui3PaMS4wBSMnA7hSowVySTvv1ohxL5MkFmYkqQFFdaQLHzYpoyZPQ4Fez2hClsDwqycnAlgxaYO/X2U08hA78Z7hXWdQ2ADkd1IDHxFUzSo4x5YucdaEy6tNcymHTo+0xsZCMrnyqfcXMNpEZrpwsajqaG2mum/uextbXliXdnY93sq+cZjFHnEn2y3ojHburue4DpUfVr9dNtDPIGkJIVUXqx8KnLID5bVFuwkjKHAblIYD8apTzFsQeTGeFr+/mvZbu/l7GHASKE7ADvO/uq5O5kgbkcIzD1WO+PA1R4LeSbUBc3bK0a/0cWThfM+dSda1eaO5gghkClMSMRvv3DwroU3YBBjax6jYEsGj6Fb6SrMGaWd93lbqT30nX7+Kyt4w7YaSReozhQRn8vfRC0eR7SJ5sdoygttjegXFsTMsEmDyKSCebv7tvn3/ADrWzbK8rDRd9gVjDtncpdQCVARnqD1FC+Iv6fT/AOY/3DQzhnUgt5HYAnDq2PV646b0S4i/p9P/AJj/AHDV1PvXMq2v032yOsTTT38STNCXt7dedDhgOVs4PjTdjp2m6UyvaxlHCGMtzk5HUn201LIU1SUA4zBD900M4gguLvTpltLqa2nUF45InKnmAOx8jWS636m2JJxLE0ySJmTHN4jw8KDatqUtqCLHSrq/k8EXlUf5j+FZ5bcV6zbxxcmpyyJKA+J1V8bjIzjPfWqNPBaRmWeZYox1Z2AArM4KkE8x91D0sFfzM+k4z17T9Xt31bSxZ27v6ymI5I78HPWrhofEFrr1vLNEDGY3KlGIzjub30I1BNK42uGjhvI+ztAQvM2C7HryjqelQOHtCXTONZkgmkeG2tlL83eWHT7fmp9iIUyRgxOMCXJ05mBXu8O+nTlEyRg11sY78nwplpGUkHcVzt3EAgCQ9S1WPTYjLclljyBzKvNinoJ+0wc5BqLqMcdyiwSgGOVipB81ND9CnkisJtPd19Ms37EBv2gfiH2flT0UbNw7iSx3YhGO/trm/ms4WZ5YDiTC7Lnzp6zulu4WaMOArFfXUqcjr1oXottycQa1Ej4KdiASM78nU08NWuEtGEyRNcG8NpHyghSc4BO58zRPXzhftKVuMmE55BZWr3M7fq0GW5VJIFLgaOeGOeM+rIgYZ8CM0MvUvk0u/Sdkkh9GYrIoIbmwcjG+1N2lxeWVlpLM0LQXAjiKBDzLlMg5zv08KHZxkdw92DiGuz3ycmno8KCXoPqN9d2UF3N2kC9inPFEQWZwNyTg7eHTbFcn1t3ubS3t4jzXEPbsSM8q7bYyN8mhFTHmHvAk+9u4rKMSzhwjMFBCk4JIAz4bmnUjfnOASD0xQS+ubm50KT0yIRyJcxKCNgy9qmGAyceyjzOR8XJI7qhUKJQOTEyI0fr4GfAUzC/aZyDkV6WZyB3Gk22eYnGc0HBkJ54g3XLGbULm1ReX0dSS/Menuolb2kNpZhLaNQ2Nj0yaeKDvOc91eDIi9nsGogQRgxu44xIFppk0lyZ7u4zjond9tSiYpLsW59ZwMkDuFeuJ54rSTskLSYwgHcah2wTSrCbULzJkxuo6ny9pNQfaET6ncKm2ij6Kopj0O0N8bydDI+3KGOy4HhUm0nW6tYpgOXtFDcp7s0M1myvrxhDbsixEbgnGf9qgYgyKMHg4lisdasbub0aCXndV5jjoPfU25t4722aGUcysPGqloGnyaUjF2BnbqRsAB0FH4tQZfVk2ro16hWG1pRIB+WRNE0WSz1Se5mjA5V5I2/eyck/ZTnERBuNPwf8AuP8AcNTnv0Ceqce2gWoz9te2YznDv9001HRcIst3LtkyPe5+FXx8hD92kSOsatI5ARVLEnwqVKobU5h39hD900C40Yw8MyxqxV7h0iyD1BPrfUDWG8ZuIixWXcKPMzWYD0NcAlmjkdTnGAd/xFa8NPsNbsLeS9tVmV41YcxO2RnurKpUD3ax9xhcfWK0/hq5F1wzp0ytsYFVvaBg/WKlxO0ETu/i9fplPtx/oBIkHCVlp99Fc2nNGY2JIJBzsfzojZ23oslxMcdpcSZz5AYA+YfXU8sD5+VMSISRnGM0n1GJ+acInMeRiTuadCxucZyfOm0wqg7k4xQPWdRu9Kvra6WQehFgJ1KjKgnGQffVIm44Epm2jJhPUNMmnMTQXKwBH5iDHzc22Mdem9Mro8UerfCQJMpi5CP2Sf3vbg49lTrqYxWrSKMnogJ+MT0odw3dXGoaKt7dz88ruwwFAAAONtqIFthP8QSF3T1jplxZ6peX3pCSG7K869kQByjAxvSW0JzayxPcYdrr0uKUJgxvnPeTkUUik7RiImB5TvynODUjmUsOYgnONyOtQWNmWK1xA93bXdzbSW8lyg7SMx+qmwz1OM/NSTpUz2thALhQbNkbm7M+vyjA79tqJzPbZLlkDA4BJ6Gucy7AnfuqFiOpNog2TRnK6hGb3KX5PMTHl12xgHPTyxXk0Vo2tLgXGbi2jMfMU9V022IznuB60QMmfUzjFcjnikOEcEnO1DveTakg3emS3Vs0RulUtIrlgmccpBAG/iPrqasgAAO7d+BXmlTf1xlfjbjakl1DgZAZugzVcsMScAyQsSMpZx/tSESJM+sTTbF1BVgRnxPSuqskgyELL45qAYEmfaOcy52B8jUS30u2t7uW7aWSSWXqWPQdwFOXE8dpE0k7hQoyS3Qe/pUVNUtrhOeM846ZB2B9tEqkjIEhfbwYRMqINlyfZUa8t4b6Hspo35WYMR44NRvT41fDuuegANSWmCMoJU5HUHNQ1v3iQPxmSoiFXkBChD08KW7HAx3dd6Yt5B34GakvIh5myD5eFUFOIQOYyzYbOPZXWkZ1GNyOuNqSB2u5OB3ZNeKHfB2FBjmSeikZhhgffUa7UC9s2Hezbf5TTkfOZDzZweuabuipurMKc4dvumtGn/UEixVwCdUlx8hD901WOOGaSLTLaMMzSXJKqNycIQPvVaJiBq8gPQwQ/dNVrjaQ2tzo15GozFcMcHoTy5/Cjs/uDn/7iatH/cpj3EDTcIayipdejo2FbMaSKz42zsD3Y7qJ8CXbC0vNKc+tbTFlU9Qj7/bzUWsdY0eS2RkkiixnCNJ2TxqeqdMMvX5/Gq/da1Y2fHp1S2IFpcqIJ+QbZOMMPLmHXzNNdFK8GdjX+vqKmDrgrz7faXqOIN8Zz/lrmUBwMnHnS4JVlXZTv0ppgEYnB2rBg+Z5zgDiPYBPTFDL1LW/u5NNmmTmktmBXIyASO6pyt0Od640MXP2gt4w+cliozVrwcyjyMQVw9dXE1gLe89Q6aWhdm6Ow2Bz/h+s0Msp5D+j5xbOedXbm5DuFMnrY/y5qxvyMxVo1ZGO4IyCadgjih9aGKNCdvVUDNO9Ue33gbTB+ookLaWdOVVkNyqjsxuYsHm6dRikaNZ2E2o6wrRRusd0rIuNkPKpyPDcfVRe2tba3kZ0toY2bqyIAT7aUYIIyzRQrGTsWVAKD1cDaIeznMr9pBaDVNXRo4QBKvqlRsDGudj76gWxB02xkI/VR6kBA790WSBv4f7UQg06WS+vXvLBGSaVXjMnI3RQOgJx0ov6KjxmKeEMjdVYAj5qNrMH/T/iKCkwQpt5eL5lynK1iA+2zHnOc+O1NaLYWr6O86citFJPyy5/o/WYDHljuo+llbDl5bWLKLyrhBsPD2UqW1AspYbfkgeRCFIUdcbE0AsGMftD9PyZW7SyS8i0tCkQWBT25ZlPajlxjAOTk771M0cRyPqS36JzCdlw4HqxADlA8FxSX4fiZozDpq2kyuGE6lRy4O+OU5OfZRptPtZ5UaaOKQp0LICR7M0TMPeUqnPUg8OCd9Dtnm52bDcrP1K8x5SfdijARuXc/XSJCS3KG5QOprsWP3i+fqpLHccx6jHE9JBHNC8MqK6OMMpGQaoPEmjw6FavcW908eTjsSCQw8jWhFtvVGT5VmPGt+bvV2hGeytcge3vP/PCtWiDb8A8TPqgu3JEg2uttFK/pLHlC5UADGTsfft9VTNH4t7Iut4Hbnz2YHrcvd0oAZYXs+wjwbiVxzHy64B9oFXHhHRLcW8naxrK7YDBhkD3V1LgiKSwifVOBUO4RsuILO5dY0lIZ2AAK43PdRmHDykBmwOoKkfbSrfQrG2kWWK0hV1OQwQbVMkRRjlwCPAVyLih/KMR9aMB8xjLFQN+7faudqSdhgEUqRcpjG3fTUcTYJJ2B6UjiMOYsco6vmo1z/XbPbHrNt/lNPAAjBX1vbTFwc31oOvrN900+j9USxJJCnVZsgbQQ4yP7pqvceQBtCS53/6a4Rz7DlT96rKi51afAz+og+6aTfwxXkMltMgeOVSjqehBorztvJja3Nbhx4mSCVDKYg3rqASPI1FKiOd7eXeG4yUOdg3ePxFSdW0660nUXtnHNPan1f8AzRHofq+cGkMIb+1G+VbcHvU/mKPG3nxPeJcNUmV77H3Hkf8ARl/4N1w32nmxuXze2gAYnYyJ0VvwPn7asTESYBBB8ayG2kvLaSG7hkEV5AfVcbhh4EeB8K0rh3XrLiC07RAYrmLae3J3RvyPcaz2V87hPJfiGibTPkD5T1/4hF42D+ruB4CuqM5DGnmUddh5VGlU5GD370o8zl4xzFGPLdPV8qU4JweU7eArnK7KCBhe8mvSTOq7Hbwq+jiTM6rsuxAFOpIoOW38u6oYfLb/AFU9nm6HJ8KEgyBo6Ssr9Bt0wcUrkzjOc94J6UwhO4yMDelCTnfcdetCWhCSgigYK5Yd4pJIQklwVP7J3xSDPyqAvreTd1RJZCTgbA9cUY5kZsR9psnGRt30gyjORmmFHMCNsUnKs2QMGptiy5kxSWGc7mlcwzg5wdsUwjcq9d6UJ/HHzUskwwRJOF7umPGs343uJbjWBAlq0EcSHD8uDKe857wB0rQ+2Uj7STVZ4zv7Q6W0S9hLcB1Kodz1I2+utugYJZkjMlieoNomf2ubWdXiRnkbCrnuzWt6Np8enWoEeWZgC586AQQwWfF2mWq20axT2fMTjA5lyScee3zVcYV9bkTC58K2avUB8Ko4iE0uxt7dxAgeR+bf2Z6V2WNkSpQ5EBJZiy93jTM0hf8AZxWA9ZM0YwJDUhwR1A6+2lIFOxblA2rojAHrdPAd9IcqB6vqqKW2B1B58xEip8bOaiSjF5af4m+6adG53+ym5gfS7M/32+6afp/1BBU5MlmQx6pNjqYIfumnhuebIGaiyqzarKF+Qhz/AKTThwTg526YqagfVMInEF8UcPDXLENbER3tvloXPRvFT5H7cGsxSOSO5kCx9jKrctxbybcrePt+o1tCsQgHzUM1nhmx11VedWSZR6lxD6rjy8x5Gl124G1p1NDrjpzhuV/4/aZnIgkjZCSAwxkHBpNm17p90l7aXIS6j9XnI2kX91x30a1DhDXLOVvRRDqEPdgiOTHnnY/PVf8Ag7ULdyqabqltjqnorOmfLY/Ua0JyODPQ2a/RapcNz+/H/r/eaBpnGunXUfLqP/QTjb9Yf1beYb88GrDFNBMiyQukkb/FdGDA++siiS/L9nJZXMoI2C2cgPzEVduC9JutMgvJbm0a3E7IUjJHQA74B2O/f5UqyoDmed1um09S76nz9vP+0s0spwSoz3ddqalZiAT08KcBI3bA8hS2iHZ5PzVn4nKOTGEXcE0tVZ3LDIHTNcYcoyANqdQlo9z1+qr7lATqIcjON6UVCE8oO+9J2jG7ZNMvK/XOAfOgIh5xEzyFWwO+mVJJ3OBSWYt3k0lpooU5pJAoHjRgZ6mctzHedsHcV0MM79fKgt3xHaw5WH9c3TOcChDazfXrFEcop/ZjyDWldK7DJ4gG0DqWy4v7a1X9ZMqn93qfmqIdUu7naytsIf8AuTnlA91DbDT5zhlgHMerSEkj56Ix6NNK47e4lZT0RTyiqNdVfnJkDO0ZuGjDZv8AUHkIH9DCSB7wOtctYnkXl07RkRf2ZpwM58cnJo/a6ZbWpVkhj2HeOvvqWskaL6oAx1JpfrAcKJpWsjkmCdO4fuE1O31HUb3t5bdDyRouFXIwd6MvcEtny60w8pLc8bDl6ECkBcuSWwDv50BZm5aMLeBHTIWYkNv40ntDyk5yablAVfUznzqKuWbBJG/dVDkwGbElmTnHUAUlYgCSSTzda4qZbxHntTwXOQM+VRjzxIBmNLERk4OBUe4bN3Zj+833TRELhcNkA+FDrqHsr60Odi7fdNN0/wCqIQGIu4nhh1WTtZUj5oIccxxn1aTLe2fN/W4iB4NTssEM7c0sSSNgDLqCcCkeh2v8ND9GK6D6YOxYmQjMQuo2o/8A2I/e1L+FrcLyi4jwf71e9Dtf4aH6MV70O1/hofoxS/gl95MTq6lbZH/VRY83FcbUrQjlNzH7eaveh2v8ND9GK96Ha/w0P0YqvgV95cYa/tWOVuEGP71LXULUAZuIz/mFOeh2v8ND9GK96Ha/w0P0Yovg194O2J9Ps+vpEX+oUr4Sss73MePDmr3odr/DQ/Riveh2v8ND9GKnwa+8vE4b6zY73UWP8VeTUrNSf18f+ob130O1/hofoxXvQ7X+Gh+jFV8EvvJiD77WTHIRCiyf3u0GKGS61dyfFjVPcTVj9Dtf4aH6MV70O1/hofoxTU0ta+IlqSx/NKhNqmoFSAHPsXFQJBfXbkS85yf2jgVfvQ7X+Gh+jFe9Dtf4aH6MVoVVXoQBpl95VbLQrRgGubyJRndQ4FHbWDSLYjsZIFPeS43qb6Ha/wAND9GK96Ha/wAND9GKRZSbO2MctSrFrcaapwbyDPk1ODUNNU8wuYQf8WaY9Dtf4aH6MV70O1/hofoxSfgl94wcT0+p2zMOS6jx/iFRze2+cm5jOf72akeh2v8ADQ/Riveh2v8ADQ/Rir+CX3glczkd7aIoPpUHTpzilPe2bDIvIc4/eFc9Dtf4aH6MV70O1/hofoxU+DX3l4Eb9Mte+6iO374roubEje7iB/xUv0O1/hofoxXvQ7X+Gh+jFT4JfeVtE6t/ZLt6TFj/ABDelrqtkFP6+I46Zam/Q7X+Gh+jFe9Dtf4aH6MVPgl94WI98KWQYn0uPGOnNmoc17FdX9qscivysx2P90096Ha/w0P0YrqW1vGwdII1YdCqAEUVelVG3Zk5n//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8" descr="data:image/jpeg;base64,/9j/4AAQSkZJRgABAQAAAQABAAD/2wBDAAoHBwgHBgoICAgLCgoLDhgQDg0NDh0VFhEYIx8lJCIfIiEmKzcvJik0KSEiMEExNDk7Pj4+JS5ESUM8SDc9Pjv/2wBDAQoLCw4NDhwQEBw7KCIoOzs7Ozs7Ozs7Ozs7Ozs7Ozs7Ozs7Ozs7Ozs7Ozs7Ozs7Ozs7Ozs7Ozs7Ozs7Ozs7Ozv/wAARCAFaAOMDASIAAhEBAxEB/8QAHAAAAgMAAwEAAAAAAAAAAAAAAAcEBQYBAgMI/8QATRAAAQMDAgIFBwgHBwIFBQEAAQIDBAAFEQYhEjEHE0FRcRUiYYGRstEUMjZVgqGxwSM1QlJ0k5QkM2JyouHwFsMmRJLC8RclQ1Nls//EABoBAAIDAQEAAAAAAAAAAAAAAAABAgMEBgX/xAAzEQACAQMCAwcDAwQDAQAAAAAAAQIDBBESMQUhQRMUM1FScbEiYZEygaEVNELwIyThQ//aAAwDAQACEQMRAD8Aqbzebo1epzbdxlIQiQsJSl5QAHEdhvUPy7d/rSX/AD1fGrFMaJL1pNanBwxw7IWsNqwo8IUr8q97La7PeUXJ5EN9puEyX+Ev5JSEnbOOeR9/orPh53OvU6UILMdkui6lN5du/wBaS/56vjXPl27/AFpL/nq+NWb0WwyNPuXKHFlMrjyUNutuPcfEgjmNq8dURbdGdguWxtbbMiMHMKJJyT27nejmWQnRlLTox+yIXl27/Wkz+er40eXbv9aS/wCer41AopZNPZU/SvwTjfruD+tJf89Xxo8u3f60l/z1fGoBrijJV2dP0on+XbuOd0mfz1fGu3l27/Wcv+er41Xc67UZJRpQ9KJ/l27/AFpL/nq+NHl27/Wcv+er41AooyWKlTz+lfgn+Xbv9Zy/56vjR5du/wBZy/56vjUCinkn2NN/4on+Xbv9Zy/56vjR5du/1pM/nK+NQKKWSvsqfpX4J/l27/Wkz+cr40eXbv8AWkz+cr41AooyHZU/SvwT/Lt3+tJf89Xxo8u3f60l/wA9XxqvzRmjIuzp+S/BYeXbv9Zy/wCer40eXbv9aS/56vjUCijI1Sp+lfgn+Xbv9aS/56vjR5du/wBaS/56vjUCinks7GHpX4J/l27/AFnL/nq+NHl27/Wkv+er41AqRAhuXCexDa+e8sJB7u8+oZNRlLSssqnTpRTbivwe/l27/Wkv+er40eXbv9aS/wCer41opOmLV1jsBh1XytpSUDLpLhKhkK4OH5ue7syfQcg4hTTim1jCkK4T4jnVVKsqiyjNQq0K7aitvsNPSj70nTcR591briuPK1qJJ89Q5miumjforD+376qK2rY5W5WK80vN/Ivry641qG4LbWpCvlDoyk4OCSCKvdEJxa9QqyRiGRgf5V8/ZVBff1/cP4lz3jWm0qmJAsVxXJucRtc9rq0N9aOJOUqG455yrl6KqW509w0rZebwYsKUE8IJ4TuU52PqrcGVaYdktSbnbky3nmUNtFefMT5pUf8AV2emsaYyUT/kpkNFIcDfXJOUYzjiz3Vq9RRbcoWdlm+Q3UxUpYcIXnh5ZUAOzzfvoQXWmWmP78vY6taZt69fqtm6bekF3hLmTwjbGf8ANtUfVdqjRYMSa3Hiw3nFFtceO8HE4HJW3bjANTrlf7UL9Du7MgunBZlsN7+YSTkE+I29FZ2dGskaIswZzkt5xY4AWVN9UnfOSdieQ9VPoVUu0dSMpN7FURk0cNc0VWeo4o4ANc0UUDSwFFFFMaeAooooLNSCiiikVhXUnJrtXXNBGTOeGuBuc0CjO9BDqdqKKKZYFFFFBPVyCrbS0hMXUcV5YKgnjwlIyVHgUAB6Sdh41U12bcWy6h1tXCtCgpKh2EcjVdWGuDj5lFaLqQcUbWyNTZ2sJ11l8UYugNMRHCA4EBSTlSf2QAD6SVd2TWRuagu6zFp+aqS4R4cZq4e1hJeJeERhEtSOAyEk5G2MhJOAcbZrPVnoU5qWqSwsJI82wtKlGUpTGlo36Kw/t++qijRv0Vh/b99VFektjn7rx5+7+TDSrdJu2rZsKIlKnlyXSkKVw5wSatB0aajVw5TGGTuC8Tj7q62ZZR0oJx2znR7eKnAlfErixgBWD3moJJnsXV5VoOMYeSEBLtzsO7OW1a0F1t3qipOcZzj861o6LbgThy4x0gnbzVGqtaRK6S1JwSFXPHqC/wDanMtKivcbcYxinGKZK9vatNQUXussR+o9KztNONGSUuNPZ4XG8gZ7j3HG9UmafV9tLV9t8q3PqwFpBbVjPAscj9340jJUJ+DOchyEcDrS+BST35/Ajf11GUcM02N468GpfqRon+ju/NQkSmW2pKVpCuFteFDI7jiqmFp65Trqq1tshuUgFSkOq4cDb4inukhtppsDGUikmLx8i127dCo8CJqyv/JxEH/TTaSKLW8r1ta8lyOl30ncbLBEyUplTZWG/wBGsqwTn0eiqTtp3a4hi46NlhlIISgPpI70kK+8ZpI9m9KSwzVYXMq9Nue6L3TWln9RiQptzqkslKeLGck5/IfeKiSLJJRfnLPG/tT6FlA4Bw8RAyRvTO03AOmdGokuYSstqlP55nzcgDux5o9tYXRLjsvXUR9auNxxbi1KPaSlRp6cFMLupJ1Zx/THYjSdF32HCdmSYiWWWU8aypwZx6MZqi8adXSE8pnR80KwOMIQMd/GM1g9Aafj3aa5LmjLMZSQlJGQpZO3j/8AFDjzwh219KVCVWp0KKHp673BoOxbe842rPCvh4UnHpPOvCdbZtse6mdGcYWdwFjn4d9O57UVkguCC5c4zTiTwlK3ACNu3HL7q8r7AgXO2SGbg8n5L1fEh5R/uzzCgr2fhvT0IzR4rU1rXDkxIsxJMoK+Tx3XuH53VtlWPHFcGHJRnijPjHPLZFMDosWgLucdZCwC2oKSDvuRnwrYamXw6UuTpCQRHUM+r/eo6eRdW4g4Vuz0iOYhypQJjRnnuHn1bZVj2V3egy4qQqREfZB5FxspB9tMfolBEO4q4cjrUD/Sf9q0OodRWu1vR41yJbTICiFBHGkY2Ofb3U9PLIql/OFd01DOBI17xYMuavgixnnyNyG2yr8K2muNKw48IXu1BCWFcJdQ38whXJSe7fGfEVo+jFITpZOUZKn3N/DFJR54LavEEqHawXXApXmXI7y2XkKbcbPCpKhgg151daxQG9X3NI5ddn2gGqWos9GlPXBS8wzQTit70XMtOPXEutpcSA2AlQyM+dWsulw0vYn20XOKw2p1HEj+y8ROOe4FSUeR51biDp1XTUMsSpVijNMvUOq9JzdPTIcMpTIdbIb4YpRv2ZONqWmBSawzRb151k3KOBpaN+ikL7fvqoo0Z9FIX2/fVRVq2OUufHn7v5MrbVcPSa2c7eUVj7zTcRxdYtJ5daCPR5uaUdtAPSW3n6xWfvNOfhQgHAHKoxPQ4j+qHshOWBvr+lFHFnaa8o49HGacyh6OdKLQw63pFdXjOFSFeG+PzpuqIGABzpx2K+JP/kivsiPxfpjhW2+48dx6qwnSFpzr5cW7xkHPWIakADsJwFfl7K9tPag/8X3ezSVkJXKccjlR5KB3T+ftrbKAcACkggncHfPop7lK7S1qJ/b5OyzwtkkfNTz/AOeFfOz6usfcV+8sn2mvoO7OiPapTpx+jYWrJ7MJNfPPOoTPT4Ms62OLR90N30Y2hYKjHSqM6M80gc/Zil1piwqumq2rc42VNMOkvj/Ck7g+OMeur3osuAau0m2ubokt9YnfkpOx9oV91bOy2Juy3u5TlkKXNfPV8PYDvj259tSX1YKpz7pOrBdVyKrpJuKo1hVGQeHr3EsjB/ZA4le3YVjejsZ1rE7QEr901O6T7l8r1A3EQcIit7j/ABK7fYE1E6NxnWcc55NuH7qjnMjVRp6LCT802bbpQd/8JlI7ZKAfvPwqp6K3UuQrlFDwQ5kKA7dxjI8MVY9KhSjTTIB3XLST6fNNLuwG9Q3l3W0sOLEROXVBOU47Qe/wpt/UZ7alrsWs45km76PvdvdccUyqU2pZ4XWjxlec4OOefVVfKu1zegM2yTId+Tx9kMq2xv2j0emto10ntSUIRNtymjnzlsLChnv4Tzq11pZ4V302q4x0JMlplL7bqUcPGnmr7snHhSwt0XwualOUIXEPZlD0VqULrOSORYSf9X+9a3W74b0ZciFbqKUeGVJ/I1keitObxOSeRjgf6hWk6R1Jj6Teb3/TPoSB6Rg/+001sZrlZvkvuiJ0SYFquKu99PuipWudLTdSTYSojjLaGUqCy5nOSQewVF6KW+OxXEZ2XIwT9kVqL5fbdp9tpy4KUlD6+AEIKt/TjwppfSZ685wvJSp7lBfWG9P9HT1udd67gYDSFn9pRPYPX91enRoC1pIubn9Mo4JqFruKzfdMovEGSXW4wCwEK8xaScE47x8atejyME6PZB3DpUo+BNC/UE3/ANR53cuYttb4OsbkRndxJ3/yiqGtHr9rqtZTh3hB/wBCaznPlv4VW9zpLZ5ox9hi9E6AvymDyy1+CqldJdomXNFucgRHZKmy4lXVJKiAcc8eFROioEt3PCiPOb5eCq1N/vv/AE5ZvlTzS3S46W8II2ySfw/GpL9J4FeU4XrlDmxQT7Fd7ZGEmZBdYaKuEKcwMnu+6q8861Oo9ZC+2xNuRb0sNJcDnEV8Sid/R6TWXIOaj7HuUXVlDNRYY0tGfRSF9v31UUaMGNKQvt++qirVsclc+PP3fyZa2LCOk1ClYx5QWN/SSPzpyKHChRK8nB5+ukLdn3Y2ppj7Kyh1uWtSFDmCFGvb/q7UBB/+7SMHfYj4VBSSPeuLGdw4Si+iLfo6XjXOSd1Nu5pwBfESCnAHae+vneLPlQZfyuK+tl4Z89Bwd+dWydbakRyurpyMZKUn8qIySRG84fUrVFKLWx5XmY9F1hOlsL4HWpi1IUO8KNOHT18av1oZmtDhURhbf7qhzH/O+kU++5JkOPvL43HVFa1HtJOTU+06ju1jC026WWUrOVJKQoE+ukpYZpu7F1qUVH9SG/riWY+j7irkVtdX/wCohP5mkbV1c9X3y8QjDmy0uMqUCUhtKc437BVLRJpkuH2sreDU92T7HcV2q9xJrasdW6OLJ2KTsr7iad8txTjrK2sDDnnKI2G2Qf8AnhSBqyVqG8rjpYXcny2kAJSV8scqIywiN5ZO4nGUXg8bxMNwvEuWVZ655Sgf8OdvuxV/0bJzrJg55NOfhWUqTb7jKtUxMuE91TyQQFYB2PjST55NVWk5UHTj5YGX0sKAskFIOQqUT7Emp3R1cIk3SrcUBCXY5LbycDzs8j6cg/jSzu+prrfY6GLg+lxDa+NOEBODy7PGolsuky0S0y4LxacAwcbhQ7iO0VLXzyed/T5u1VJvmnkZNz6OrLJuZVGkuRuJXE4yjCkgczjuqXrCVGsmlHYzavO6v5Ky3xZ2IAPsArMI6T5YbVx2yMpavnKC1AK9VZa8XqbfJQfmLB4chDaRhKAeeB+J7abcehVRs7mc49s+UTT9FpIvkxI7Y+fYoVb9KcnFpgME+c48pZH+Uf71iNO6gf05Nclx2W3Vrb6vCycDcHO3hXOodSTdSPNOS0NNhkEIS2DjcjnnwqOeRqlazleKrjkb7onSfIc3HZK2/wDQKna6sEvUMWJHhraSpp4qUXFYAHCR2VhNK60VpqE7F+Rl9LjvWZDnCRsB3eirid0pOPtlMa1hKjvxOOZHsAGfbUtSwYatrcK6dSC6k69tMaS6P3LT1weekeYD+8pRyogdgA/5vV5oPgRpWCVSBlaM8GRsOI/GlDc7tNvEn5ROfLywMJHJKB3AdgrW2XpGTabXFgG2rWlhsIK0vAE+nGKSayTr2VXsUlzk3lmpv+goN/vLk9y4OsrdCU8CQnsGO2s7qLo+g2WwSpzciS48ykKTx8PDzA7BntqxR0sW4447dLTjmElJ/Oq7UevrZeLLKgx2JiVvoASXQnhByD+9nspvSVUY30XGLzgldFaS3AuD/ASC8kexOfzq11/Cel6SWI7LjziZCFBKEFR54Ow8ayGk9aRdO2lyE7EdeUt8uEo4cEEAYOT6Kux0sRc48lPhI7nQKSawOvQuO8urCOzMQzpq+SVcLVplk/4mike04qvkMORZDkd5PC40opWnOcEc6Y7nS0wSCizubfvOj4Uupkgy50iUU8JfdU4Rzxk5/Ok8dD1rapcTk+1jhDM0b9FYf2/fVRRo36Kw/t++qirFsctdePP3fyL+6sOydTTGGEFx1yWtKEp5klRrfWDowitsh+9rU86d+oQrhSnxVzJ9lZm0p4ukwDOCZj2P9VOVlKlpX1qU88DG+R/85qMUj1r+6q04wpweE0iqa03YGU9WzaoOQADxMpJrsrS9jcGHLLAPeQykflVktXVoGNt8b15gl4HClZ5jAAqXI8ZVKm+pmWuXR3p6ST8njKik81MukY9RyKx966NbrbkrehLTOaTvhKeFwDw7fVTUW680rBQtQHakg/ccV6JcUWwvhUvvSRg48CKTSZqpXtels8r7nzuoFKilQIUDggjcVxTi1VpKFqBpa2UIjXFKeJLmMdZ6Fd/jzH4qGQw7FkOR3kFDjailaTzBFVtYOjtLuNwuXJ+R50UVKttvkXa4MwYiQXnVYGeQ7yfComuUlFNvY8o0Z+Y+liMyt51fJCBkmt3ZOjJTiQ5d5JbJGeoaO6fFRH4e2tlpzS1v07Fw0gLfI/SPL5r/ANvRVu44eIAIyVZwcHY+rs9dWqK6nOXPFJzbjS5IzrPR/pdoKC4fGQM5U+o7d/OhfR5pdaMpgrAP7SH1/GtIC6Hd21KwnmnHP1mu6SXEBSmik9yiMj2HFSwjze81l/m/yLq5dFzLiFOWuU6yscm5PnJV4KHL76wVytU60STHnxlsr7CobK9IPbT+aYKAoqUpwk/tYz4ct/XUWdDhXmAYsuMFtLHzXEYKTy5cwfTScUbrfidWDxPmj5/orQas0s9pudhJU5Ec/unCNx/hV6fx9tZ+qmjpadWNWKlHYKKK7tNuPOpaaQXHFkBKUjJUT2UE28LLOlW1q0vebzwqhwlFpXJ1ZCU/fz9VbrSvRy1G4Jd6Ade5pY5pT495+78a22Wo6FFJwAB5o3wOwYFSUPM8S54qovTSWfuK9vosvS0EqkxEkdmVfCvF3oxvyGyptcR0jklLpBPtAFNlAfKQpCUAlWFcWR5vo9Ncvpc4RhAXkgKSVbY9hqehGD+p3Gd1+BC3Kw3W0H+3wXWE8uMjKT6xtVfX0WthlUdTTzSVMnIUhSAQR4Ypdau6O2m213GzKQhOOJcdSsJxjcpJ/CouHkehbcUjOWmqsMXNFFFQPbXMaWjforD+376qKNG/RWH9v31UVctjiLrx5+7+TKW1XD0mIznBuDgz4lQp2JOE+NI6Org6QSRz+XLA8SSPzp2oWC0ni5kA1GBu4mvqh7I6KKVoClI4/O9lUEvW+mLe+thc7icScLCEqcAPq2qRJmOxYhfKwEs9ctz0pAJ/HFItS1OKK1HKlHJ9dDlgVjZK4b1Pkh627VWn7s+lqHcG1PK5NqBSVeogfdVs63wo80cX+GvnQEpIUCQQcgg8qa/R3qx26srtk9wuSGE5Q4ea0ct/SPvojLO5O84d2MdcHlGvj5U2guIwvc4IANLDpNtCItwYubQwmSngWP8AEOR9n4UzW2lNSXFcZUlSgcH9nAxt7Ky/SdGS9pcugbsuoWPbwn3qHsZ7Ko4XEWuoogQaZ/Rjp8pgv3Z3zHZA6tlWPmpzuR4kfcKWDTanHEto3UsgD0k19A2yK3ardGhpUQlAS2gAdgH+xNRgj1eK13GmoLqe44sKOykjdPeR3fdUW63OFZYK5k5woQjYcR3UewAd9S4znWMh5eOJOcgcgeR+FJPV99dvl6dUHeKKwotsJHLA/a9fOrG8HkWdq7ipp6Itrn0mXiQ6RA6uKzyBKeJZ9JzsPDHrqub17qVt3j8ole/zVITw/hWdoqrUzpo2VCKxpQ4dI68jXwiLMIjzv3M+a5/l+FaiQCXEOAgjIGCeXPl8K+eG1racSttakLSQUqScEHvFPLTF0F+07HmFWXcFLgV++Dv6ttvVU4yyeFxCyVBqcNn/AAel9s7V+sz8VSgQ4jLasclDcEeukW+y5GkOMOpKXGlFCgewg4NfRDahxD5wB7/zpQdJVtTB1IJDSOBEpoL+0Nj+XtpTXUt4VXcZuk9mZHIph9GVgKy7fHWgrgPVxgrv7Vfl7aXzTSn322U7rWoJT4k4FfQFpiRrTZWoraeraYRwlWeeOZ8TjNKCzzNXFLhwp6F1JCVhSSE5GNikDf8A5yoXhr9MshKUeknArslKFN5x5gGdxjJ7KUmt9YvXeW5b4bnDAaVwkpP98R257u721ZJ4PEtbaVxPRE2c/pMsMNXVNF6Uoc+oQMD1kgH1ZqJD6VLQ8+G5ESUwgn+9WEqA8QN6U9FV6me9HhNDTh5yfQkS5x57IkwXmpMYjOW1ZUD4UvukjUnE55GiuHfCpBCjy7E47D2n0Y76w1vuMu2SUyIb62lpOcJUQFegjtFR3HFuuKccUVrWSpSickmhzyiFvwxUq2tvKR1oooqJ7iXIaWjforD+376qKNG/RWH9v31UVctjhbr+4n7v5MYg46QAf/6f/cpzuucEuO1jzVhR9mPjSVcJGuiQcHyl/wByneYyXHm3V5y3nhA5b86jHY9DiX/zz5Gf1YsN6VuD6TgLjrA+0QKSlOHpAWmFot5jiJ4y20M/5s/lSeqMjfwlf8Un9wrVdHHF/wBXtBOcFpeR3jFZWmT0cWJy3tvX6akoSpopZQRvw9qvXgAUormab+rGFCWeoxQEkcfPi3G1ZfpCIGlJaVc+Ef8A+iMVo0uLPVcYCTglQHZ6Kw/SpN6u1R4aV7vu5IHalI+JT7KsexzVpFyrxQuLSjrb1Ba/ektj/UK+gUhDjiePhKkZKO8DlmkBY3A1f7e4r5qZLef/AFCn+lSQwVAE8II9O1Knsb+LfriQ7i2Y1qnrTsUNrUnHZttj2Cvn9PzR4V9DzmzMtzzAJSVoI9NfPSm1srLTiSlaDwqB7CKJmjg3PWjiiiiqz32gpo9E7jjlsnMH+7S8CPWnf8BSupv9HVvctWmRJfHCZSy6R/hwOH8B7alDc8jisl3fD6mqDZJaKSoDke3O/Mnwz7aW3SwCmVbG1KBUlpeSPs0xo7y1u5GyXBlAxsADz9eRSt6T5fyi/wAdrGC0xk+jiUcfcB7anLY8fhqzcr9yk0bHRL1fbmljKQ9xY7+EFQ/CnkpvrcKTghCVJAI2J/4KSehFcGsbecc1KH+hVO5ICOJfHscYSTtShsW8Wyqy9imv0t636Rmv8WFtsKCSOedwD+BpFgYFPTWTPW6UuLaBxZZUo47MDP5Ui853pTNnB0tEn1Ciiiqz2woooyPRTAKK44h3iuaBqQ0tG/RWH9v31UUaN+isP7fvqoq5bHEXX9xP3fyYlQ4tdkd9y/7lPFDnE4E4IIyN6STQz0hJB+sv+5TlfU6htS2RlwYwPZUYnocS59n7Gd6QbTOvNnbjW9kvOIkJUpIUBtwq7/GsKx0b6jeV5zLDGe1x4flmm2oPKcaLaEpC1nrCTvjfGPXiuHCsL83ASB52dvZ8aGslFve1aENEDE2fo3MBSJEh1iW+DyUCGmz4ftHxwPRW5EdliMht1wrzjdZxxHOfyrwdmtpWhBBUtWOFocz25xUhUYvyEPOAgNjzUHkD3+NNY6FFatUqyzUZ5tgsR3ZElRKlHi4T+yOwUl9XXry5fXX0KJYb/Rs92B2+s5NazpA1gngXZra4DxZEl1Jzjs4B+fspcVCTPa4ZauK7We72AeaoKBwRTz03eRerDEmNhKlgBD4/dUPnfH10jK1WhtUiwz1RZZAgyjhwk/3Z/e8O/wBvZRF45F/ErZ1aeqO6HGkYTjbY59VKnpF025DuSrtGbUY0g/pT2IX3+B/Hxppx+1xDvGhYBA57Y7Pxru/GakMqbdQlxtacKSoZyPDtqbWUc/a3MrarrR85UU1rj0V26S71kKU7FCuaccaR4Z3Htrtb+jGzRXUqkyHZih+wrzUesD41DSzof6tbaM88mK0fpWRqCelxbX9iZOXFLBCV/wCEH8cdlOlLLaWm0bcKQAlIGAf+YrhthqKwlpltLTSRhKUjAoQeE8alY23HZU0sHP3VzK5nqfJdDh15lsqkEpCW0qCln9kDc/l7KQt+ua7xe5U5QwHV+YO5I2T92KYnSNqFEW2C2MLPXS05UBtwt53J8eXtpV1GT6Hr8Jt9MXVfXYl2qYbddokwEjqHkrOO4Hf7s0/EOt9U2hKgpLgyjO+eRH3V88U1ejrUTU21C0vqzKi5LfH+0j0H0Zx7KIvoPitBySqLpyNo9HRJiOMPDKHUFCh4ikLerU7ZbvIt7pJ6pXmqO3GnsPsp+NrKkEONlJycDPP01Q6k0pE1JECV/oJbYPVPJGdu4jtFSksnm2N0ref1bMSVejCQt9tB5KWAfWavJ+h9QQHVI+QKfQDgOMkKCvVz+6usXR+pVPtqatL6FJUFJU4AkAjtOTVeGdG7mi4ZUl+RrxdI6daQCLTGJHapGce3NS27JZ0L8y1xAezDCR+VRtPRb5HaLl6uDchagAGm2wlKD48yauM5C+HOR6OVXLY5CpOeprVn9yMu2wg0UphMJGeXVjBNIW8BCbzOS2hLaBJcCUJGAkcR2FfQYVxNEk8hnavnaY51s19z991SvaahM9fg7bnLIzNG/RWH9v31UUaN+isP7fvqoqS2PKuvHn7v5MlCQHOkhCT9YqPsUT+VOR9DnU5b+dlP4jP3Uknbh5K1q/P6vrOomOK4OWdyK3J6V7X1YAhSwRzGE/jxVCLSPVvrerV0OCzyNq64loABKlKOwx21CKZcg4ADKB85xW5z6B+Z9lYh/pZOCI1pBz2vPfkBWeuGvr9OKgiQIqFfssjf2nJHqxTckZ6fDbhvmse4zJdytem2XXZT6ErIz568uLP5+oVgdS9Is27Nqh25KokUjClZ/SL79+wVj3XXH3VOvOLccUcqWtRJPrNdKjq8j1aHDadN6p83/AUUUVA9QKKKKANlpDXKrQlMC58TsPPmODdTX5kfhTVhS2ZkdLzL6H2lDKVpINfPFSYdwmW5zrIUp2Oo8y2spz41NTweTdcMhVeqHJn0KVYGwKvQK8ELeW7gscKRyJV8KUtv6Sb7DGHwxMGMcTqMK9oxXrI6T744laWGYkYr5qQ2Sr7zj7qlqR5f9LuE8YX5Gspbjbi1OKQEAbHO/rrG6k17Cs4ciWsiXLVuXOLiQgnvPafQKXVx1Bd7skonT3nkHm2VYT7BgVXUnLyN1vwpRearz9j2ly5E6SuVKeU68s5UpXbXgTvihXOjFVns8ktKAHeveJLfgSm5UZwtvNK4kKHZXhyOa57KYYUlhjo01q2Jqa39S4Q1PSnC2gdz/iTnmPwrSR0uIHC4QogfO76+dmXnY7qHmXFNuNniSpJwUnvFbG29J92iICJjDM3h5LJKFevGx9lWKfmeBc8LmnmlzXkN7JPfjwrg4HI7+FLdPS02U+faHAr/AAv7fhUOT0rTlJ4YdvZaxyU86pw/lUtSMUeHXLeNIz1PNR2lOvLQhtAyVFQAAqqsmood/dmIgFRTFWlJWeS853Ho2NJ+7apvN6SW5sxSmic9UgcKfYOfrrvp3VM7TRkGG0ysyOHiLoJxjPcR31HWbP6TNU22/qHiteY6hyVwnavnVXzj41sHOk/UDjXBwxE95DZ39prHE5JJ5k0pNM28OtalByc+o0tG/RWH9v31UUaN+isP7fvqoqa2OfuvHn7v5F5fP1/cP4lz3jUCp99/X9w/iXPeNQKpZ2VLw4+yCiiigsCiiigaWQooooBrAUUUUhBRRRQAUUUUAFFFFAHBNcVyRk0YoK2mcc67cq4HOtHZNEXm+NJfbaSxGV/+V7bI7wOZppZIzqwpLM3gztFbq5dGMiJDW9GuCXltp4lIW0U58CCawoIPiNiO40NNEKN1SrfoYUUUUGkKKKKQBRRRTHjI0tG/RWH9v31UUaN+isP7fvqoq5bHEXXjz938i8vv6/uH8S57xqBU++/r+4fxLnvGoFUs7Kl4cfZBRRRSLQooopk8cgooooEwooopEAooooA4Joz21xXO1BXlnOc0VwNq5oJp5CiiimDeEWsaCmMhLz6A7IcQFMMY4gonOCR6s48M039Mrkt6dhiZkvqRxLCjk5JzSfsdtu1xuERUd5xL75JbUj9kAlJJPYNqeKIyWGUJK8qQN1HtPfVqWDjbqvOtUbkxZua8mN3iSLrK4I6FKT1TbYCccuEnmSNqXVylIYu0h2MrjYcWVIz+0nNbDWOjXo93fmRFcbDxLpQtWOFXb6qzd6sbsGxRnleeQoqWU4IRxYwM9v8AvT5PcohKUJKUeTOraw60h0AgLGRnxwa7VNg29TukWJTYyW1rUr/KVf8AxUKqnyOvs6/bUlJ7hRRRSNYUUUUFuGNLRv0Vh/b99VFGjforD+376qKuWxwl1/cT938i8vv6/uH8S57xqBU++/r+4fxLnvGoFUs7Kl4cfZBRRRSLAooopjTwFFFFAgooopAFFFFAHU5BortXBTk0FbRxjNdgMUAYFFBKKwFGCT5oyeyiu7YcVxJa+fgkUyFZ6acmvIa/Ry03A0kmWshTi3FgKIyUjPLwyM1Kul+MQFC1FQWd9iN/GqrQiidDyGVPca0SF5IJ80lIOx9dVDjElbSRMdU+6ydlcRAI71JzududTbwcfGGW9S5lt16JiRxgracykpX2isZf4rEKGbYwFLZU6VkqVnA228OytbDbUWeI5PDyzVNqJiM0lTS0YKyVZHYedPPIVPSqi1bHTSrITYC2U5QtxwFPenJGKzc6MYc12OVcXArAPeOw16G6TWmGorD3VoZUsEp2zk1EKio7knxqMj3OGwmpSkl9LOKKKKie0FFFFBJSY0tG/RWH9v31UUaN+isP7fvqoq5bHD3Xjz938i8vv6/uH8S57xqBU++/r+4fxLnvGoFUs7Kl4cfZBRXBO+K4yRtSJOR2ooBooJZCiiigAooooAKKKKB4CiiigQUUUUwCjfs2orsEK65pnBDjxAbTjdWTgffQQqVIwjmTG1oq0pj6JTxkhcsqeP4D7gPbWafmli4BL0JHCVlPGhSh+dMViJ5OscWFsossJbOORwMH8KwlxbX8qWlvbJ3BGasaOMnPXUlLzOWrpK69SG0tBCcHITnbxqqv6/KDoYbB6/ODjfHpqaGXYrClKSSrhOCO2vO09Yoda+R1hG5xvQQKadYFsWlLyQC4zu5jmUnt9VUVMvgaeZWhQyFJII8aXEhkx5DjKuaFFJ9RqDR0XC67lB030POiiionrhmiuvOjG1BFNjU0b9FYf2/fVRXGjPopC+376qKvWxxVz48/d/Ivb7+v7h/Eue8agVPvv6/uH8S57xqBVLOzpeHH2RwedHKgjtrikDDmc5rtXSu45UDiwooooJhRRRTGtwooooLAooooK3uFFFdkIU4tKEJKlKOAB2mgTeDR6Q015XfXNlDEOKcqT/8AsUN+Hw76gagYeXrtuQ1lKHXEKaV2JAA29GMVtXkJ0vp8W5LxLykDjOdgrG+B45rM2O2uahv8WGtWEJWXFqJ34RuceNTXI5C8uHXqN9FsNd5L4tsZTuC4GU9YP8WBn86x86QhqTuOJXcN62d6e6uCvCd+VYvqC64pRAJSNsVJmSJ1fkNpihXArzjyxUZDyAvIaKU+muX4jpcQkuFaeZJPKoq0BiSD5ygVYKOLsqJItGihYPYD37Vhb+wWL3JSRgKVxDwIrYkqSRwYKe6oV8gJuMQlKB8oQMoV2nvTQ1yN1hXVGrz2ZiqDyooqs6o6535UZ3rnFcdtMraaGnoz6KQvt++qijRn0Uhfb99VFXLY4y58efu/kXt9/X9w/iXPeNQKn339f3D+Jc941AqlnZ0vDj7IK4xXNFIm1kAKKKKB7BRRRQAUUUUAFFFFMlqCuUpUtQSkFSjyAGTXKAkrSFK4UkjJ7hTFamWS2W9lFqUzxYwHVEAk9pJoSyYbq67BLCzkwqbNc1K4RAkZxndsj8a0OlYTNskqmzgkSEoJabWB5vp8a4u95jcfEq4BRxuEq3z6AKoH7r1ieFttStuazinyR5NS7uLiOmMcIs79e1y5K1L59mdgP96mdHM5s6sYbL4ddKHE8sYHDn18qi3xuzydHxJUKQz8tBSh5nI6ziI3PfgHu2waj9HUMjWcJwKIKSokDt80jH31LJhVvUcH9Ow3742VwXMZO1Z63IbDDxcIBVsK1VwIXHUMbYpTXrU0q1XcxQweoSkHJG6s1JmWKb5I1clCGWwQRxcx3VnZEgF/IOTnOao5es3X/NSyoAcgKhM3HiWHXCpJHJOScZ7dhSyTVObeEjcQ1h9CgnC+A4Vjsr2WnGNvTWMj39+LMadYAS0g+cj9/vzTAjFm5RES4+7bg4ge0d+aW5dVtqlGKlLqLW6R/ktzfaxgBZKfA7iolbDVltCo5kIGFscz2lJrH1Bo6azrqtRT6hRRRSNY0tG/RWH9v31UUaN+isP7fvqoq9bHE3Xjz938i8vv6/uH8S57xqBU++/r+4fxLnvGoFUs7Kl4cfZBRRRSLArRWzTMWdaDcHLs2yhv+9HVkhvuB39IrO1pohLXR7OIOC5JSnx3TWS7lOMVoeG2kZ7mUoxTi8czgaPTLQpVru8SYpIyUA4P51n5UV+FIVHktKadSd0qrqy+7HeS8ytSHEnKVJO4rW6rCbjpy23koCX1AIWR25GfxH31U6lWhUjGbypcv3Ia50pJTeUzPPWScxakXJxsJjrIweLffkcdxxUCr2fbpTem2JZu4lRUrCEMpzhCjv39lcWTSsu9RzJS6lhnPClSwSVH0AVZG5ioOVSXLI4V8RbmyJb7DcbowXojKVoBIPngHb0VXHYkHYjsNa3SsB+2avchyB57bSx5p2VsN/Cuukf7N8slyorXyBPnLedTkpxkAJ76rldyi5Nc0sNfuRlcuLfVdDKeBrgpSrmAfVV3f9QeWCGmojUdhteUEDzleNUtbKUpSinJYZfB9pHMkcBKRyAFc0UVYTUUtg8astPTVW/UEGSg44Xkg57icH8arat9NWqRdL3FQ0ypTaXUqcXjZKQcnemtyqvpVOWryHROUERzxK7Mb0qdXpHVsrwCQ6QD6s0xrzMBSGk+s9grAa3babiwVNZUh4qWCfQMH8aslscvYLNxFIx+B3UUUVWdcoxWyCtZoS4vImu20HLTyCsAn5qh8R+FZOvWNIeiSEPx3FNuNnKVJPI0FNxRVam4DQuTDKwUqAPEMEHkaXl4s79sfJKSY6j+jc5jwPprdWa5N6it6OsLaZKUnjSD2g77ew+s11eCYq0svpyFq4eJQylXjU2snN0K9S0qOLQtaK29xsVtcJ/sYjqdPChxtRACvDOKxkhhUZ9bK+aDgnvqGMHv215TuOUdxnaN+isP7fvqoo0b9FYf2/fVRVy2OVuvHn7v5F5fP1/P/iXPeNQKvzDhTtYTmJ0r5OyX3TxcQGTxHAyf+bVox0f2pAK1S5JTjPzkgfhXl3N9St56Z7+x1SuYU4xUvJC9oqyuka3Q711MV8yIaSklSVBRI/aGdq169PaVRa03FzjbjrSFJWpxQ58tqKt7Ckotp/VtyJzuYxSeNxfVpS1IToFDaWHCXZmQAg5Ix/tVDNEcTnhDKlRws9UVcynsqfH1TeozSWm5y+BAwkKSFYHrFTrwnUUXDo88wrKVSKcTm2aXulzWngjqZazhTjo4QB6+dXmt5EeLb4VkjqypjClAdgAwM+Oc1SPasvjyChVwWkEYPAlKT7QKqg64Hg9xkuBXFxK3OfXzqhUK1SqqlVrlskV9lVqTUp9DTXGO5H0Hbm0NrPWvKdcwk7c+fqqSozk6cscm2s9emOolxsDPn9hIHPtqgkaju8qOuO9OWppY4VIwACPUKjRLpPgBQiS3WQrmEq2PqqPdajj9WMpt++SHd5uPPzyajTa57+tH3rihQkhlXGMY4dhgeyo7OqHReFRHofDbVfoPkYbzwjvx2n/ndVJDvlzgB35NLWgvHiWdiVHvyajrmynJnyxb61SMhXWZ3yORp9zbqNySxjCDurcvqRYX2wSbQ+tzqyYil4acJG+dwMd9VFSpVznzm0ty5bz6EniAcWSAa0OlNLM3Rkz5+eozhDYOOPHMk91XOt3ajqrP8F6qOjTzVMpRWzm3TSMV9URFp69CDgutpA39BJyagXa1WjyKu7Wp1akKcQjq1Zy2d8j8KjTvNWNUGskY3Se6aM3TO07JgtuJjsusojwonnBKsqUtRHnYHr9tLGuULW0vjacW2rGOJCik49Vb84IXts7iKSYybY645Fubji8f2sIaCjzGMkD2g+uqW7yo8jS6476iuTGeyg8wAT3/AHVl2581llxluW8lt05WnjO576jJSEfN2zT1ZMFDh1SnUUs7HNFFFI90KKKKQHrHkvxHQ7GeW04nkpBwRVlN1LcZsZltxaesaOQ7jmfDkKqKKeTPVtqVV5ki5l6quMyMllaWgQc8QB39VU61qWorWcqUck1xRRkKVtTovMUNLRv0Vh/b99VFGjforD+376qKuWxyN148/d/IvL5+v5/8S57xrXXF91fRuwoKVxKQ2hWOZGcflWRvv6/n/wAS57xphWlcNjSUF+f1aWmm0uZc5JO+D414PFZKPZyxlpnR3GFSg/YptNaOSltM66NlavnNxyPYVfCs/qG+yLvLKFJLMdklLbHLhxtkjv8AwqfN1nIfvrEloqbhx17NDmsclE+nHsrprO3oZnN3GMMx5yeMEcuLt9vP21GgqneFK43kuXkvsKkm6idXrsU9rtcm7yzGihJcCSrzzgY/4am3DStztrCXpIa4FLSgcK8nJ2HZVVHkvRH0vR3VNuJOQpJwa0WuZsly6Ijl5fUBlCw3nzeI53x31sqzrKvGEWsM1VJ1FUUY7M8JOirxGjOPlLTiW0lRCF5JA7hiqA7VuLHfX7fpD5W6S8GpYbwrfzDjI+81TaotLcSQm4Q8Kgy/ObUnkkns/Mf7VTb3NR1HTq+bSZClcS1uFT8no3ouWqEiY5OiMtLSFArURz9XOqu02aZeZJYipGE7rWr5qRU3rFHQ3CVE4n4AJ5DgzVs455B0IyWRwSbgRlY2IBBPu7euouvWisZy28L7fcg61SOVnrhEQ6UgKkfJGb9HXKScKbIwM9wOTvVVqC3N2m8Ow2VKU2gJIKtzuAargopIIOCNwatoLZ1Dc3F3S5BlQRkvOEb4wANyO+tCjUpPXOeVjmWJVKbUpS5FQaadhPFo5nqBlYjq4QP3sH86yN001bIVsdlMXlEhxABShJT52SB2H01J0fqhi3Mm3z3OBrJU04eSc8we7vz41hv/APtUNdJZw9iq4fbU8w6GRIKVEKBBBwQRvmvTr3gwWA4rqiriKOLzSe/FM2ZpyyX3MtKQVubl1hfzvZsayOotIu2Rn5Uy6X4+cKynCkZ5Zq+34lRqtU5LEvuTpXFOaUJcmVabJclwDPTFUYwHEXARy7TzqBW10PMbZts4S1n5OFoSQrdKeLI9lZu/WxVou70U/MB4mz3pPL4eqr6Vy5V5UpdNvuWU6zdV05fsRIsV+bKbjR2yt1w4SnvqZcrBPtIZM1CG+uVwpwsHf091etmWqBEl3VJwtGGGj3KXzPqSD7al65UtWofOWVJLCCkE8udOVap26gthSrS7bRE7f9FTBGEhdwgpZP7fWeb7cYqFadNzLyy69HcZS20vgUpxRG+M93Kp7wP/ANOY5z/5s7es1Us3NLNgk20JVxPvpc4gdsAYIqinO4nCWJc8422RUqlZp4ecPBcI0M+WS8u6QktpOCoKJSPXXnL0eY1rfntXRiSlhJUoNDP3g17wk8PRtPPLifGMf5kVQRLpIhQZkRpKOrlpCXMjcY7qjTdzNyxP9LxsEZV5NpS2LGHpV+ZavKInRUNBPEoKVun0HuPxqi7K0Vjbky9M3eJGbU64tbRCEjc77/hVedOXoHBtkj1INaKVbTKSqSXJl1Oo1OSmyxtulo060+UV3ZtlCUkujgz1fjvWecAS4pKVcSQcBWMZrWW+3S4Wjr0JkZxnjwQHE4yBWRpWtSU5zzLKTCjOUpyWcpDS0b9FYf2/fVRRo36Kw/t++qivVWxyd148/d/IvL7+vp/8S57xrU6mbKdD2wIGyS37hqjfXb0asnqujbjkbr3chvnniOKvZWsrE9B+Rm2vOsJSAltQSBty7a8S97SVaGiLeGdHVcmoJLOMGGrW2pZ1BpWTaFKzJhgOMZ5kDs/EesVk1EFRIGASSB3VpdM3602SOVyIjy5ZyC62Acp7tz6O6rr2MpU9UVmSeUaLnMqaaXMzKgRkEEEdh51pNcNkXOK5jZyKn7ia6Xa9Wa4XSNKRbVBCVFT6ThJd5Y5HvrtqHVEW9Q0sptvAtHzHlLBKB3AAduKrcqs6tOeh9clbnOU4S07HCAT0euYH/nhnwxXrpe5sSGF2C5YMaRs0o/sKPZns7x6fGuF6qgm0m2t2NsMKGSkvEed38u+szkg5BIPoNEKDqQnGaxzyhwpuakpLGXlGnu9pftGm3Yz2/DPyhX76SjnUzV6CvTFnebGW0hIJHLdAx+FU1x1NJulmYt8hsKU0sKL2d1YBA2796m2XUkNNqVaLwyp2LjCVJGSB3fAj0VQ6VeKjUksuL280U9lUSUmtmVlmsEi9lYYfZbUgjzXFEFXgBXN80+/YupS++y4p3OzedsY558atody0zZJaZEBMmQ8pWON3YNJJ3I7ziqS/S2p99ly2FqW24vKCoYOMCtFOpXqV/KH3RdCrUnUx/iV+w7KmTrXKtzMZ2QlITJRxo4Tnb0+neoeM7Von9VolNxY0i3odiMtBC2lK3Kh+0kgZBxWqrKpGUdCyupfUlODWhciqtV2lWiWmRGWcZ89GfNWO0EUzLy+w7peU+8MNuRioBXPJG3ryRWJQ7o5K0vKZuCiNyySCkevP5156h1Q5eW0xWGfk8RByEZyVd2fhXlXFu7mvCUYtYfNmKtB1ZrTFoLT5ukr0rtKmgPbU28Dy5pKLdgkGRE/RPEcyOWT9x+0aj2+6WKNp163uty1OyQFOlOMBQ5YOeWRUSwXtq1pkx5bKn4klHCttJHPs5+jPsq6VOblKpGLynlfdDcJOUpJc0zxuWIluhQEk8fAZDw/xL+aPUkD21O1pvdo7n78Rs/jVY9NYm3pcyU0ssOO8SkJOCEdw8BirDUN8t13aaEeA406ykIQ4pY+YOwgVfpmqkHp88/uTSkpRk17kpXn9GwxzRL/93+9ZetbEvWnWNOC1Pty3QvznMJHztjsc9hFZNfDxHgJ4cnGedO01Rc01jmyy3b1SysGtgef0bz0jml3P+pNZGtfbtTWOFaDbTBlKacT+lyUniJG/bWWlFhUp0xUqSwVHq0qOSE9maVopxnUUotJvKCg32ksrGS4sTrzFivTrDq2nEoawpBII84/lUVGpr22Nrm+f8x4vxqfadRWy221cRVpU8XkgPqLuy/u5Vn3lNreWppBQ2VEpSTnA7BmnTpqdSfaQ68sihBTqSc4mttt3nXbTt7RNkF4tx8pJAGBg93gKx9aOx320220vxJMJ1xyRxJcW2QOJHYNz6TWedLZdWWkqS3xeaFHJA7M0W0HCpNKOE2OhHTUkksIaGjforD+376qKNG/RWH9v31UV6q2OVuvHn7v5F5fP1/P/AIlz3jXvZ9PSb1ElOxXWuOMASyokKXkEjhOMdh2rwvn6/n/xLnvGpFruTcG0zUJeW1LccZcZKU5AKCTuc7c/uqh78zp6s6iox0eSPNVjfUzDXHcbkLmIUtDSMhSQnnnIA2OeXdmo7FtmyUNKZY4w84W28KT5yhzHOryXqC3P3e2TGmFststrEhtIB4Vr4uIp33GVE1EizIEJy2NJkOOtRJSpDjnVcJ/ZwAknJ+ZzpNLJmjWr425kAWm4FUlPyReYgy/nA6vx39FD1onsR+vdjKS3wJWVZBwk8lHB2B76uVXyE5BfZWpwPPRFNuucOQ66AlKVc9hwpJ8VGu0u+W521GMFKWfkDcYAR+BQWnG5XnJTkct808LzF29fyKV2zXFkEuRuHBSD56duLHDnfbORz766S7bNgp4pUctJKijOQRxDmNid/RVzcrpbpYHA8AAWCnEQJX5iQk8Ss5I2Jx4d1dL9eYd0ZeSwA0r5Wt5IQyEh4K5FXbxDcZ5HNJpEoVqzaTRAiWdLsITZc1mFHWsoaU4lSi4RzwEg7Dbf01y7p+4pm/JWGRKUWg8hTJyHGzyUO0ivYS4M6yw4Mx9cV2EtYbcS11iVoWQSCAcgg1JVfY6ZWYrrzKIkD5LFWUeepQIPEcbDfNCwDqV8vH++RUs2qa/1fVRyvrUKcRhaRlKeZ59leciFIiuNtvNcKnEhSBxAhQJxnIOOYNaFu+2zymxKShTKExHUOILYWA6sqzgZ3TlRPhtVLcnY0mU24y8FhSEhwhjq0pI2OEjsxg+JNHIcK1Zy+pHV+0XCMcPRHEnjCMYyeI8hgdpoetE+OAXoykgr6vOQQFfunB2PoOKuJWo46tSMzW2GzHaf63jQ1wOLHCAeLvI3IqKzMgwoEiK1JXI+VPtKKy0U8CUEnJB5qOez28qOQlWrcsorpdsmwAFSoy2gVFGVDbiHMePor2tNmkXhx5EdTaS03xErOAT2JHpPZ4GrG/3eDdWn/k4Syfli3hwtY68K5E9oUN/Qc1xbrzEtVtioZSh6SZQeeLiFDg4fm4KSM48720YWR9vWdPKX1FOxBkyY70hhhbjTA4nVJHzB3mvRVpnJDhVGWA00HV7jZB5HwNXflu32+XdH7YtRTJdQ40ytogFOSVoV6MEj11xNvFseXcBGLiGnoLUZlKkb+bwbE/Zxn00YSW4u8Vs7cilVaLgl9hgxHeskp4mUgZ4x3iuqbZMW++wiMtTkdJW6kb8AHMnwrQJv8FDTfC44XmUNIZd4MBsFCUOjHPknbHea84t7gwZ0mW0euXJndYtKgpADWScbc853HoFGF5grivh/SZ8Q5BhmYGj8nC+Ar7OLuqTabU5d5nyVp9llfCVAvEgEDc7gHszVgqRaDbH7emY422qeHkK6hRIb4SMeO9Q7O/FiXB5bzykNFh1tJ4CSeJJSMgeP3UtmTdeo4ya3R6QNNzZ8mawFMsmCSHlOkgAjOcYBz80nwFVyIj6470htpS2GCA44B5qc7DJ9NaxOp7e642pRVHLkZfypZQT1jxbDYIx2YGftGq+2XK1w4bUJ5S1tvod+VLHEOEqGE4TjzscKSD2EmpYRXG5uOq/3qVLFqnyWUvMxHFoVnhIHzsc8d/qrp5OllEdwRnCmUcMkJz1hz2d9XDU21OSYEmQ+pIiR+pWylK0lRSDhSFJIxnIJzjma4t92gxEW4LJ/RNSGnerQeJvrc4UknnjPfSwvMk7mt5FRJt8qElBkMKbCyQlR3BI57juqNUqSlhppDbE0yUhRVwBpSEp5b4Vjc47uwVFNCfM20JyluNLRv0Vh/b99VFGjforD+376qK0LY5K68efu/kXl9/X9w/iXPeNQcmnA5aLY64pxy3RFrUSVKUwkknvJxXXyJafquH/To+FVuJ0cLzEEtIoM4rnNN7yJafquH/To+FHkS0/VcP8Ap0fClpRLva9P8/8AgoM75oyRy2pv+RLT9Vw/6dHwo8iWn6rh/wBOj4UaUHfF6f5/8FBRmm/5EtP1XD/p0fCjyJafquH/AE6PhRpDvi9P+/gUOaMmm95EtP1XD/p0fCjyJafquH/To+FGkO9r0/yKCuc03vIlp+q4f9Oj4UeRLT9Vw/6dHwo0IO+L0/yKCuc03vIlp+q4f9Oj4UeRLT9Vw/6dHwo0IffF6RQUc6b/AJEtP1XD/p0fCjyJafquH/To+FGhC72vSKCim/5EtP1XD/p0fCjyJafquH/To+FGhB3tekUFFN/yJafquH/To+FHkS0/VcP+nR8KNKDva9Iocnvrim/5EtP1XD/p0fCjyJafquH/AE6PhRoQd7XpFADjltnuoBxy2pv+RLT9Vw/6dHwo8iWn6rh/06PhRoQd7XpFB257e+jNN/yJafquH/To+FHkS0/VcP8Ap0fCjQhd6j6f5FBmim/5EtP1XD/p0fCjyJafquH/AE6PhQokleL0/wAkLRv0Vh/b99VFXDLDMZpLLDSGm08kISEgeoUVctjl68tVWT82/k//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10" descr="data:image/jpeg;base64,/9j/4AAQSkZJRgABAQAAAQABAAD/2wBDAAoHBwgHBgoICAgLCgoLDhgQDg0NDh0VFhEYIx8lJCIfIiEmKzcvJik0KSEiMEExNDk7Pj4+JS5ESUM8SDc9Pjv/2wBDAQoLCw4NDhwQEBw7KCIoOzs7Ozs7Ozs7Ozs7Ozs7Ozs7Ozs7Ozs7Ozs7Ozs7Ozs7Ozs7Ozs7Ozs7Ozs7Ozs7Ozv/wAARCAFaAOMDASIAAhEBAxEB/8QAHAAAAgMAAwEAAAAAAAAAAAAAAAcEBQYBAgMI/8QATRAAAQMDAgIFBwgHBwIFBQEAAQIDBAAFEQYhEjEHE0FRcRUiYYGRstEUMjZVgqGxwSM1QlJ0k5QkM2JyouHwFsMmRJLC8RclQ1Nls//EABoBAAIDAQEAAAAAAAAAAAAAAAABAgMEBgX/xAAzEQACAQMCAwcDAwQDAQAAAAAAAQIDBBESMQUhQRMUM1FScbEiYZEygaEVNELwIyThQ//aAAwDAQACEQMRAD8Aqbzebo1epzbdxlIQiQsJSl5QAHEdhvUPy7d/rSX/AD1fGrFMaJL1pNanBwxw7IWsNqwo8IUr8q97La7PeUXJ5EN9puEyX+Ev5JSEnbOOeR9/orPh53OvU6UILMdkui6lN5du/wBaS/56vjXPl27/AFpL/nq+NWb0WwyNPuXKHFlMrjyUNutuPcfEgjmNq8dURbdGdguWxtbbMiMHMKJJyT27nejmWQnRlLTox+yIXl27/Wkz+er40eXbv9aS/wCer41AopZNPZU/SvwTjfruD+tJf89Xxo8u3f60l/z1fGoBrijJV2dP0on+XbuOd0mfz1fGu3l27/Wcv+er41Xc67UZJRpQ9KJ/l27/AFpL/nq+NHl27/Wcv+er41AooyWKlTz+lfgn+Xbv9Zy/56vjR5du/wBZy/56vjUCinkn2NN/4on+Xbv9Zy/56vjR5du/1pM/nK+NQKKWSvsqfpX4J/l27/Wkz+cr40eXbv8AWkz+cr41AooyHZU/SvwT/Lt3+tJf89Xxo8u3f60l/wA9XxqvzRmjIuzp+S/BYeXbv9Zy/wCer40eXbv9aS/56vjUCijI1Sp+lfgn+Xbv9aS/56vjR5du/wBaS/56vjUCinks7GHpX4J/l27/AFnL/nq+NHl27/Wkv+er41AqRAhuXCexDa+e8sJB7u8+oZNRlLSssqnTpRTbivwe/l27/Wkv+er40eXbv9aS/wCer41opOmLV1jsBh1XytpSUDLpLhKhkK4OH5ue7syfQcg4hTTim1jCkK4T4jnVVKsqiyjNQq0K7aitvsNPSj70nTcR591briuPK1qJJ89Q5miumjforD+376qK2rY5W5WK80vN/Ivry641qG4LbWpCvlDoyk4OCSCKvdEJxa9QqyRiGRgf5V8/ZVBff1/cP4lz3jWm0qmJAsVxXJucRtc9rq0N9aOJOUqG455yrl6KqW509w0rZebwYsKUE8IJ4TuU52PqrcGVaYdktSbnbky3nmUNtFefMT5pUf8AV2emsaYyUT/kpkNFIcDfXJOUYzjiz3Vq9RRbcoWdlm+Q3UxUpYcIXnh5ZUAOzzfvoQXWmWmP78vY6taZt69fqtm6bekF3hLmTwjbGf8ANtUfVdqjRYMSa3Hiw3nFFtceO8HE4HJW3bjANTrlf7UL9Du7MgunBZlsN7+YSTkE+I29FZ2dGskaIswZzkt5xY4AWVN9UnfOSdieQ9VPoVUu0dSMpN7FURk0cNc0VWeo4o4ANc0UUDSwFFFFMaeAooooLNSCiiikVhXUnJrtXXNBGTOeGuBuc0CjO9BDqdqKKKZYFFFFBPVyCrbS0hMXUcV5YKgnjwlIyVHgUAB6Sdh41U12bcWy6h1tXCtCgpKh2EcjVdWGuDj5lFaLqQcUbWyNTZ2sJ11l8UYugNMRHCA4EBSTlSf2QAD6SVd2TWRuagu6zFp+aqS4R4cZq4e1hJeJeERhEtSOAyEk5G2MhJOAcbZrPVnoU5qWqSwsJI82wtKlGUpTGlo36Kw/t++qijRv0Vh/b99VFektjn7rx5+7+TDSrdJu2rZsKIlKnlyXSkKVw5wSatB0aajVw5TGGTuC8Tj7q62ZZR0oJx2znR7eKnAlfErixgBWD3moJJnsXV5VoOMYeSEBLtzsO7OW1a0F1t3qipOcZzj861o6LbgThy4x0gnbzVGqtaRK6S1JwSFXPHqC/wDanMtKivcbcYxinGKZK9vatNQUXussR+o9KztNONGSUuNPZ4XG8gZ7j3HG9UmafV9tLV9t8q3PqwFpBbVjPAscj9340jJUJ+DOchyEcDrS+BST35/Ajf11GUcM02N468GpfqRon+ju/NQkSmW2pKVpCuFteFDI7jiqmFp65Trqq1tshuUgFSkOq4cDb4inukhtppsDGUikmLx8i127dCo8CJqyv/JxEH/TTaSKLW8r1ta8lyOl30ncbLBEyUplTZWG/wBGsqwTn0eiqTtp3a4hi46NlhlIISgPpI70kK+8ZpI9m9KSwzVYXMq9Nue6L3TWln9RiQptzqkslKeLGck5/IfeKiSLJJRfnLPG/tT6FlA4Bw8RAyRvTO03AOmdGokuYSstqlP55nzcgDux5o9tYXRLjsvXUR9auNxxbi1KPaSlRp6cFMLupJ1Zx/THYjSdF32HCdmSYiWWWU8aypwZx6MZqi8adXSE8pnR80KwOMIQMd/GM1g9Aafj3aa5LmjLMZSQlJGQpZO3j/8AFDjzwh219KVCVWp0KKHp673BoOxbe842rPCvh4UnHpPOvCdbZtse6mdGcYWdwFjn4d9O57UVkguCC5c4zTiTwlK3ACNu3HL7q8r7AgXO2SGbg8n5L1fEh5R/uzzCgr2fhvT0IzR4rU1rXDkxIsxJMoK+Tx3XuH53VtlWPHFcGHJRnijPjHPLZFMDosWgLucdZCwC2oKSDvuRnwrYamXw6UuTpCQRHUM+r/eo6eRdW4g4Vuz0iOYhypQJjRnnuHn1bZVj2V3egy4qQqREfZB5FxspB9tMfolBEO4q4cjrUD/Sf9q0OodRWu1vR41yJbTICiFBHGkY2Ofb3U9PLIql/OFd01DOBI17xYMuavgixnnyNyG2yr8K2muNKw48IXu1BCWFcJdQ38whXJSe7fGfEVo+jFITpZOUZKn3N/DFJR54LavEEqHawXXApXmXI7y2XkKbcbPCpKhgg151daxQG9X3NI5ddn2gGqWos9GlPXBS8wzQTit70XMtOPXEutpcSA2AlQyM+dWsulw0vYn20XOKw2p1HEj+y8ROOe4FSUeR51biDp1XTUMsSpVijNMvUOq9JzdPTIcMpTIdbIb4YpRv2ZONqWmBSawzRb151k3KOBpaN+ikL7fvqoo0Z9FIX2/fVRVq2OUufHn7v5MrbVcPSa2c7eUVj7zTcRxdYtJ5daCPR5uaUdtAPSW3n6xWfvNOfhQgHAHKoxPQ4j+qHshOWBvr+lFHFnaa8o49HGacyh6OdKLQw63pFdXjOFSFeG+PzpuqIGABzpx2K+JP/kivsiPxfpjhW2+48dx6qwnSFpzr5cW7xkHPWIakADsJwFfl7K9tPag/8X3ezSVkJXKccjlR5KB3T+ftrbKAcACkggncHfPop7lK7S1qJ/b5OyzwtkkfNTz/AOeFfOz6usfcV+8sn2mvoO7OiPapTpx+jYWrJ7MJNfPPOoTPT4Ms62OLR90N30Y2hYKjHSqM6M80gc/Zil1piwqumq2rc42VNMOkvj/Ck7g+OMeur3osuAau0m2ubokt9YnfkpOx9oV91bOy2Juy3u5TlkKXNfPV8PYDvj259tSX1YKpz7pOrBdVyKrpJuKo1hVGQeHr3EsjB/ZA4le3YVjejsZ1rE7QEr901O6T7l8r1A3EQcIit7j/ABK7fYE1E6NxnWcc55NuH7qjnMjVRp6LCT802bbpQd/8JlI7ZKAfvPwqp6K3UuQrlFDwQ5kKA7dxjI8MVY9KhSjTTIB3XLST6fNNLuwG9Q3l3W0sOLEROXVBOU47Qe/wpt/UZ7alrsWs45km76PvdvdccUyqU2pZ4XWjxlec4OOefVVfKu1zegM2yTId+Tx9kMq2xv2j0emto10ntSUIRNtymjnzlsLChnv4Tzq11pZ4V302q4x0JMlplL7bqUcPGnmr7snHhSwt0XwualOUIXEPZlD0VqULrOSORYSf9X+9a3W74b0ZciFbqKUeGVJ/I1keitObxOSeRjgf6hWk6R1Jj6Teb3/TPoSB6Rg/+001sZrlZvkvuiJ0SYFquKu99PuipWudLTdSTYSojjLaGUqCy5nOSQewVF6KW+OxXEZ2XIwT9kVqL5fbdp9tpy4KUlD6+AEIKt/TjwppfSZ685wvJSp7lBfWG9P9HT1udd67gYDSFn9pRPYPX91enRoC1pIubn9Mo4JqFruKzfdMovEGSXW4wCwEK8xaScE47x8atejyME6PZB3DpUo+BNC/UE3/ANR53cuYttb4OsbkRndxJ3/yiqGtHr9rqtZTh3hB/wBCaznPlv4VW9zpLZ5ox9hi9E6AvymDyy1+CqldJdomXNFucgRHZKmy4lXVJKiAcc8eFROioEt3PCiPOb5eCq1N/vv/AE5ZvlTzS3S46W8II2ySfw/GpL9J4FeU4XrlDmxQT7Fd7ZGEmZBdYaKuEKcwMnu+6q8861Oo9ZC+2xNuRb0sNJcDnEV8Sid/R6TWXIOaj7HuUXVlDNRYY0tGfRSF9v31UUaMGNKQvt++qirVsclc+PP3fyZa2LCOk1ClYx5QWN/SSPzpyKHChRK8nB5+ukLdn3Y2ppj7Kyh1uWtSFDmCFGvb/q7UBB/+7SMHfYj4VBSSPeuLGdw4Si+iLfo6XjXOSd1Nu5pwBfESCnAHae+vneLPlQZfyuK+tl4Z89Bwd+dWydbakRyurpyMZKUn8qIySRG84fUrVFKLWx5XmY9F1hOlsL4HWpi1IUO8KNOHT18av1oZmtDhURhbf7qhzH/O+kU++5JkOPvL43HVFa1HtJOTU+06ju1jC026WWUrOVJKQoE+ukpYZpu7F1qUVH9SG/riWY+j7irkVtdX/wCohP5mkbV1c9X3y8QjDmy0uMqUCUhtKc437BVLRJpkuH2sreDU92T7HcV2q9xJrasdW6OLJ2KTsr7iad8txTjrK2sDDnnKI2G2Qf8AnhSBqyVqG8rjpYXcny2kAJSV8scqIywiN5ZO4nGUXg8bxMNwvEuWVZ655Sgf8OdvuxV/0bJzrJg55NOfhWUqTb7jKtUxMuE91TyQQFYB2PjST55NVWk5UHTj5YGX0sKAskFIOQqUT7Emp3R1cIk3SrcUBCXY5LbycDzs8j6cg/jSzu+prrfY6GLg+lxDa+NOEBODy7PGolsuky0S0y4LxacAwcbhQ7iO0VLXzyed/T5u1VJvmnkZNz6OrLJuZVGkuRuJXE4yjCkgczjuqXrCVGsmlHYzavO6v5Ky3xZ2IAPsArMI6T5YbVx2yMpavnKC1AK9VZa8XqbfJQfmLB4chDaRhKAeeB+J7abcehVRs7mc49s+UTT9FpIvkxI7Y+fYoVb9KcnFpgME+c48pZH+Uf71iNO6gf05Nclx2W3Vrb6vCycDcHO3hXOodSTdSPNOS0NNhkEIS2DjcjnnwqOeRqlazleKrjkb7onSfIc3HZK2/wDQKna6sEvUMWJHhraSpp4qUXFYAHCR2VhNK60VpqE7F+Rl9LjvWZDnCRsB3eirid0pOPtlMa1hKjvxOOZHsAGfbUtSwYatrcK6dSC6k69tMaS6P3LT1weekeYD+8pRyogdgA/5vV5oPgRpWCVSBlaM8GRsOI/GlDc7tNvEn5ROfLywMJHJKB3AdgrW2XpGTabXFgG2rWlhsIK0vAE+nGKSayTr2VXsUlzk3lmpv+goN/vLk9y4OsrdCU8CQnsGO2s7qLo+g2WwSpzciS48ykKTx8PDzA7BntqxR0sW4447dLTjmElJ/Oq7UevrZeLLKgx2JiVvoASXQnhByD+9nspvSVUY30XGLzgldFaS3AuD/ASC8kexOfzq11/Cel6SWI7LjziZCFBKEFR54Ow8ayGk9aRdO2lyE7EdeUt8uEo4cEEAYOT6Kux0sRc48lPhI7nQKSawOvQuO8urCOzMQzpq+SVcLVplk/4mike04qvkMORZDkd5PC40opWnOcEc6Y7nS0wSCizubfvOj4Uupkgy50iUU8JfdU4Rzxk5/Ok8dD1rapcTk+1jhDM0b9FYf2/fVRRo36Kw/t++qirFsctdePP3fyL+6sOydTTGGEFx1yWtKEp5klRrfWDowitsh+9rU86d+oQrhSnxVzJ9lZm0p4ukwDOCZj2P9VOVlKlpX1qU88DG+R/85qMUj1r+6q04wpweE0iqa03YGU9WzaoOQADxMpJrsrS9jcGHLLAPeQykflVktXVoGNt8b15gl4HClZ5jAAqXI8ZVKm+pmWuXR3p6ST8njKik81MukY9RyKx966NbrbkrehLTOaTvhKeFwDw7fVTUW680rBQtQHakg/ccV6JcUWwvhUvvSRg48CKTSZqpXtels8r7nzuoFKilQIUDggjcVxTi1VpKFqBpa2UIjXFKeJLmMdZ6Fd/jzH4qGQw7FkOR3kFDjailaTzBFVtYOjtLuNwuXJ+R50UVKttvkXa4MwYiQXnVYGeQ7yfComuUlFNvY8o0Z+Y+liMyt51fJCBkmt3ZOjJTiQ5d5JbJGeoaO6fFRH4e2tlpzS1v07Fw0gLfI/SPL5r/ANvRVu44eIAIyVZwcHY+rs9dWqK6nOXPFJzbjS5IzrPR/pdoKC4fGQM5U+o7d/OhfR5pdaMpgrAP7SH1/GtIC6Hd21KwnmnHP1mu6SXEBSmik9yiMj2HFSwjze81l/m/yLq5dFzLiFOWuU6yscm5PnJV4KHL76wVytU60STHnxlsr7CobK9IPbT+aYKAoqUpwk/tYz4ct/XUWdDhXmAYsuMFtLHzXEYKTy5cwfTScUbrfidWDxPmj5/orQas0s9pudhJU5Ec/unCNx/hV6fx9tZ+qmjpadWNWKlHYKKK7tNuPOpaaQXHFkBKUjJUT2UE28LLOlW1q0vebzwqhwlFpXJ1ZCU/fz9VbrSvRy1G4Jd6Ade5pY5pT495+78a22Wo6FFJwAB5o3wOwYFSUPM8S54qovTSWfuK9vosvS0EqkxEkdmVfCvF3oxvyGyptcR0jklLpBPtAFNlAfKQpCUAlWFcWR5vo9Ncvpc4RhAXkgKSVbY9hqehGD+p3Gd1+BC3Kw3W0H+3wXWE8uMjKT6xtVfX0WthlUdTTzSVMnIUhSAQR4Ypdau6O2m213GzKQhOOJcdSsJxjcpJ/CouHkehbcUjOWmqsMXNFFFQPbXMaWjforD+376qKNG/RWH9v31UVctjiLrx5+7+TKW1XD0mIznBuDgz4lQp2JOE+NI6Org6QSRz+XLA8SSPzp2oWC0ni5kA1GBu4mvqh7I6KKVoClI4/O9lUEvW+mLe+thc7icScLCEqcAPq2qRJmOxYhfKwEs9ctz0pAJ/HFItS1OKK1HKlHJ9dDlgVjZK4b1Pkh627VWn7s+lqHcG1PK5NqBSVeogfdVs63wo80cX+GvnQEpIUCQQcgg8qa/R3qx26srtk9wuSGE5Q4ea0ct/SPvojLO5O84d2MdcHlGvj5U2guIwvc4IANLDpNtCItwYubQwmSngWP8AEOR9n4UzW2lNSXFcZUlSgcH9nAxt7Ky/SdGS9pcugbsuoWPbwn3qHsZ7Ko4XEWuoogQaZ/Rjp8pgv3Z3zHZA6tlWPmpzuR4kfcKWDTanHEto3UsgD0k19A2yK3ardGhpUQlAS2gAdgH+xNRgj1eK13GmoLqe44sKOykjdPeR3fdUW63OFZYK5k5woQjYcR3UewAd9S4znWMh5eOJOcgcgeR+FJPV99dvl6dUHeKKwotsJHLA/a9fOrG8HkWdq7ipp6Itrn0mXiQ6RA6uKzyBKeJZ9JzsPDHrqub17qVt3j8ole/zVITw/hWdoqrUzpo2VCKxpQ4dI68jXwiLMIjzv3M+a5/l+FaiQCXEOAgjIGCeXPl8K+eG1racSttakLSQUqScEHvFPLTF0F+07HmFWXcFLgV++Dv6ttvVU4yyeFxCyVBqcNn/AAel9s7V+sz8VSgQ4jLasclDcEeukW+y5GkOMOpKXGlFCgewg4NfRDahxD5wB7/zpQdJVtTB1IJDSOBEpoL+0Nj+XtpTXUt4VXcZuk9mZHIph9GVgKy7fHWgrgPVxgrv7Vfl7aXzTSn322U7rWoJT4k4FfQFpiRrTZWoraeraYRwlWeeOZ8TjNKCzzNXFLhwp6F1JCVhSSE5GNikDf8A5yoXhr9MshKUeknArslKFN5x5gGdxjJ7KUmt9YvXeW5b4bnDAaVwkpP98R257u721ZJ4PEtbaVxPRE2c/pMsMNXVNF6Uoc+oQMD1kgH1ZqJD6VLQ8+G5ESUwgn+9WEqA8QN6U9FV6me9HhNDTh5yfQkS5x57IkwXmpMYjOW1ZUD4UvukjUnE55GiuHfCpBCjy7E47D2n0Y76w1vuMu2SUyIb62lpOcJUQFegjtFR3HFuuKccUVrWSpSickmhzyiFvwxUq2tvKR1oooqJ7iXIaWjforD+376qKNG/RWH9v31UVctjhbr+4n7v5MYg46QAf/6f/cpzuucEuO1jzVhR9mPjSVcJGuiQcHyl/wByneYyXHm3V5y3nhA5b86jHY9DiX/zz5Gf1YsN6VuD6TgLjrA+0QKSlOHpAWmFot5jiJ4y20M/5s/lSeqMjfwlf8Un9wrVdHHF/wBXtBOcFpeR3jFZWmT0cWJy3tvX6akoSpopZQRvw9qvXgAUormab+rGFCWeoxQEkcfPi3G1ZfpCIGlJaVc+Ef8A+iMVo0uLPVcYCTglQHZ6Kw/SpN6u1R4aV7vu5IHalI+JT7KsexzVpFyrxQuLSjrb1Ba/ektj/UK+gUhDjiePhKkZKO8DlmkBY3A1f7e4r5qZLef/AFCn+lSQwVAE8II9O1Knsb+LfriQ7i2Y1qnrTsUNrUnHZttj2Cvn9PzR4V9DzmzMtzzAJSVoI9NfPSm1srLTiSlaDwqB7CKJmjg3PWjiiiiqz32gpo9E7jjlsnMH+7S8CPWnf8BSupv9HVvctWmRJfHCZSy6R/hwOH8B7alDc8jisl3fD6mqDZJaKSoDke3O/Mnwz7aW3SwCmVbG1KBUlpeSPs0xo7y1u5GyXBlAxsADz9eRSt6T5fyi/wAdrGC0xk+jiUcfcB7anLY8fhqzcr9yk0bHRL1fbmljKQ9xY7+EFQ/CnkpvrcKTghCVJAI2J/4KSehFcGsbecc1KH+hVO5ICOJfHscYSTtShsW8Wyqy9imv0t636Rmv8WFtsKCSOedwD+BpFgYFPTWTPW6UuLaBxZZUo47MDP5Ui853pTNnB0tEn1Ciiiqz2woooyPRTAKK44h3iuaBqQ0tG/RWH9v31UUaN+isP7fvqoq5bHEXX9xP3fyYlQ4tdkd9y/7lPFDnE4E4IIyN6STQz0hJB+sv+5TlfU6htS2RlwYwPZUYnocS59n7Gd6QbTOvNnbjW9kvOIkJUpIUBtwq7/GsKx0b6jeV5zLDGe1x4flmm2oPKcaLaEpC1nrCTvjfGPXiuHCsL83ASB52dvZ8aGslFve1aENEDE2fo3MBSJEh1iW+DyUCGmz4ftHxwPRW5EdliMht1wrzjdZxxHOfyrwdmtpWhBBUtWOFocz25xUhUYvyEPOAgNjzUHkD3+NNY6FFatUqyzUZ5tgsR3ZElRKlHi4T+yOwUl9XXry5fXX0KJYb/Rs92B2+s5NazpA1gngXZra4DxZEl1Jzjs4B+fspcVCTPa4ZauK7We72AeaoKBwRTz03eRerDEmNhKlgBD4/dUPnfH10jK1WhtUiwz1RZZAgyjhwk/3Z/e8O/wBvZRF45F/ErZ1aeqO6HGkYTjbY59VKnpF025DuSrtGbUY0g/pT2IX3+B/Hxppx+1xDvGhYBA57Y7Pxru/GakMqbdQlxtacKSoZyPDtqbWUc/a3MrarrR85UU1rj0V26S71kKU7FCuaccaR4Z3Htrtb+jGzRXUqkyHZih+wrzUesD41DSzof6tbaM88mK0fpWRqCelxbX9iZOXFLBCV/wCEH8cdlOlLLaWm0bcKQAlIGAf+YrhthqKwlpltLTSRhKUjAoQeE8alY23HZU0sHP3VzK5nqfJdDh15lsqkEpCW0qCln9kDc/l7KQt+ua7xe5U5QwHV+YO5I2T92KYnSNqFEW2C2MLPXS05UBtwt53J8eXtpV1GT6Hr8Jt9MXVfXYl2qYbddokwEjqHkrOO4Hf7s0/EOt9U2hKgpLgyjO+eRH3V88U1ejrUTU21C0vqzKi5LfH+0j0H0Zx7KIvoPitBySqLpyNo9HRJiOMPDKHUFCh4ikLerU7ZbvIt7pJ6pXmqO3GnsPsp+NrKkEONlJycDPP01Q6k0pE1JECV/oJbYPVPJGdu4jtFSksnm2N0ref1bMSVejCQt9tB5KWAfWavJ+h9QQHVI+QKfQDgOMkKCvVz+6usXR+pVPtqatL6FJUFJU4AkAjtOTVeGdG7mi4ZUl+RrxdI6daQCLTGJHapGce3NS27JZ0L8y1xAezDCR+VRtPRb5HaLl6uDchagAGm2wlKD48yauM5C+HOR6OVXLY5CpOeprVn9yMu2wg0UphMJGeXVjBNIW8BCbzOS2hLaBJcCUJGAkcR2FfQYVxNEk8hnavnaY51s19z991SvaahM9fg7bnLIzNG/RWH9v31UUaN+isP7fvqoqS2PKuvHn7v5MlCQHOkhCT9YqPsUT+VOR9DnU5b+dlP4jP3Uknbh5K1q/P6vrOomOK4OWdyK3J6V7X1YAhSwRzGE/jxVCLSPVvrerV0OCzyNq64loABKlKOwx21CKZcg4ADKB85xW5z6B+Z9lYh/pZOCI1pBz2vPfkBWeuGvr9OKgiQIqFfssjf2nJHqxTckZ6fDbhvmse4zJdytem2XXZT6ErIz568uLP5+oVgdS9Is27Nqh25KokUjClZ/SL79+wVj3XXH3VOvOLccUcqWtRJPrNdKjq8j1aHDadN6p83/AUUUVA9QKKKKANlpDXKrQlMC58TsPPmODdTX5kfhTVhS2ZkdLzL6H2lDKVpINfPFSYdwmW5zrIUp2Oo8y2spz41NTweTdcMhVeqHJn0KVYGwKvQK8ELeW7gscKRyJV8KUtv6Sb7DGHwxMGMcTqMK9oxXrI6T744laWGYkYr5qQ2Sr7zj7qlqR5f9LuE8YX5Gspbjbi1OKQEAbHO/rrG6k17Cs4ciWsiXLVuXOLiQgnvPafQKXVx1Bd7skonT3nkHm2VYT7BgVXUnLyN1vwpRearz9j2ly5E6SuVKeU68s5UpXbXgTvihXOjFVns8ktKAHeveJLfgSm5UZwtvNK4kKHZXhyOa57KYYUlhjo01q2Jqa39S4Q1PSnC2gdz/iTnmPwrSR0uIHC4QogfO76+dmXnY7qHmXFNuNniSpJwUnvFbG29J92iICJjDM3h5LJKFevGx9lWKfmeBc8LmnmlzXkN7JPfjwrg4HI7+FLdPS02U+faHAr/AAv7fhUOT0rTlJ4YdvZaxyU86pw/lUtSMUeHXLeNIz1PNR2lOvLQhtAyVFQAAqqsmood/dmIgFRTFWlJWeS853Ho2NJ+7apvN6SW5sxSmic9UgcKfYOfrrvp3VM7TRkGG0ysyOHiLoJxjPcR31HWbP6TNU22/qHiteY6hyVwnavnVXzj41sHOk/UDjXBwxE95DZ39prHE5JJ5k0pNM28OtalByc+o0tG/RWH9v31UUaN+isP7fvqoqa2OfuvHn7v5F5fP1/cP4lz3jUCp99/X9w/iXPeNQKpZ2VLw4+yCiiigsCiiigaWQooooBrAUUUUhBRRRQAUUUUAFFFFAHBNcVyRk0YoK2mcc67cq4HOtHZNEXm+NJfbaSxGV/+V7bI7wOZppZIzqwpLM3gztFbq5dGMiJDW9GuCXltp4lIW0U58CCawoIPiNiO40NNEKN1SrfoYUUUUGkKKKKQBRRRTHjI0tG/RWH9v31UUaN+isP7fvqoq5bHEXXjz938i8vv6/uH8S57xqBU++/r+4fxLnvGoFUs7Kl4cfZBRRRSLQooopk8cgooooEwooopEAooooA4Joz21xXO1BXlnOc0VwNq5oJp5CiiimDeEWsaCmMhLz6A7IcQFMMY4gonOCR6s48M039Mrkt6dhiZkvqRxLCjk5JzSfsdtu1xuERUd5xL75JbUj9kAlJJPYNqeKIyWGUJK8qQN1HtPfVqWDjbqvOtUbkxZua8mN3iSLrK4I6FKT1TbYCccuEnmSNqXVylIYu0h2MrjYcWVIz+0nNbDWOjXo93fmRFcbDxLpQtWOFXb6qzd6sbsGxRnleeQoqWU4IRxYwM9v8AvT5PcohKUJKUeTOraw60h0AgLGRnxwa7VNg29TukWJTYyW1rUr/KVf8AxUKqnyOvs6/bUlJ7hRRRSNYUUUUFuGNLRv0Vh/b99VFGjforD+376qKuWxwl1/cT938i8vv6/uH8S57xqBU++/r+4fxLnvGoFUs7Kl4cfZBRRRSLAooopjTwFFFFAgooopAFFFFAHU5BortXBTk0FbRxjNdgMUAYFFBKKwFGCT5oyeyiu7YcVxJa+fgkUyFZ6acmvIa/Ry03A0kmWshTi3FgKIyUjPLwyM1Kul+MQFC1FQWd9iN/GqrQiidDyGVPca0SF5IJ80lIOx9dVDjElbSRMdU+6ydlcRAI71JzududTbwcfGGW9S5lt16JiRxgracykpX2isZf4rEKGbYwFLZU6VkqVnA228OytbDbUWeI5PDyzVNqJiM0lTS0YKyVZHYedPPIVPSqi1bHTSrITYC2U5QtxwFPenJGKzc6MYc12OVcXArAPeOw16G6TWmGorD3VoZUsEp2zk1EKio7knxqMj3OGwmpSkl9LOKKKKie0FFFFBJSY0tG/RWH9v31UUaN+isP7fvqoq5bHD3Xjz938i8vv6/uH8S57xqBU++/r+4fxLnvGoFUs7Kl4cfZBRXBO+K4yRtSJOR2ooBooJZCiiigAooooAKKKKB4CiiigQUUUUwCjfs2orsEK65pnBDjxAbTjdWTgffQQqVIwjmTG1oq0pj6JTxkhcsqeP4D7gPbWafmli4BL0JHCVlPGhSh+dMViJ5OscWFsossJbOORwMH8KwlxbX8qWlvbJ3BGasaOMnPXUlLzOWrpK69SG0tBCcHITnbxqqv6/KDoYbB6/ODjfHpqaGXYrClKSSrhOCO2vO09Yoda+R1hG5xvQQKadYFsWlLyQC4zu5jmUnt9VUVMvgaeZWhQyFJII8aXEhkx5DjKuaFFJ9RqDR0XC67lB030POiiionrhmiuvOjG1BFNjU0b9FYf2/fVRXGjPopC+376qKvWxxVz48/d/Ivb7+v7h/Eue8agVPvv6/uH8S57xqBVLOzpeHH2RwedHKgjtrikDDmc5rtXSu45UDiwooooJhRRRTGtwooooLAooooK3uFFFdkIU4tKEJKlKOAB2mgTeDR6Q015XfXNlDEOKcqT/8AsUN+Hw76gagYeXrtuQ1lKHXEKaV2JAA29GMVtXkJ0vp8W5LxLykDjOdgrG+B45rM2O2uahv8WGtWEJWXFqJ34RuceNTXI5C8uHXqN9FsNd5L4tsZTuC4GU9YP8WBn86x86QhqTuOJXcN62d6e6uCvCd+VYvqC64pRAJSNsVJmSJ1fkNpihXArzjyxUZDyAvIaKU+muX4jpcQkuFaeZJPKoq0BiSD5ygVYKOLsqJItGihYPYD37Vhb+wWL3JSRgKVxDwIrYkqSRwYKe6oV8gJuMQlKB8oQMoV2nvTQ1yN1hXVGrz2ZiqDyooqs6o6535UZ3rnFcdtMraaGnoz6KQvt++qijRn0Uhfb99VFXLY4y58efu/kXt9/X9w/iXPeNQKn339f3D+Jc941AqlnZ0vDj7IK4xXNFIm1kAKKKKB7BRRRQAUUUUAFFFFMlqCuUpUtQSkFSjyAGTXKAkrSFK4UkjJ7hTFamWS2W9lFqUzxYwHVEAk9pJoSyYbq67BLCzkwqbNc1K4RAkZxndsj8a0OlYTNskqmzgkSEoJabWB5vp8a4u95jcfEq4BRxuEq3z6AKoH7r1ieFttStuazinyR5NS7uLiOmMcIs79e1y5K1L59mdgP96mdHM5s6sYbL4ddKHE8sYHDn18qi3xuzydHxJUKQz8tBSh5nI6ziI3PfgHu2waj9HUMjWcJwKIKSokDt80jH31LJhVvUcH9Ow3742VwXMZO1Z63IbDDxcIBVsK1VwIXHUMbYpTXrU0q1XcxQweoSkHJG6s1JmWKb5I1clCGWwQRxcx3VnZEgF/IOTnOao5es3X/NSyoAcgKhM3HiWHXCpJHJOScZ7dhSyTVObeEjcQ1h9CgnC+A4Vjsr2WnGNvTWMj39+LMadYAS0g+cj9/vzTAjFm5RES4+7bg4ge0d+aW5dVtqlGKlLqLW6R/ktzfaxgBZKfA7iolbDVltCo5kIGFscz2lJrH1Bo6azrqtRT6hRRRSNY0tG/RWH9v31UUaN+isP7fvqoq9bHE3Xjz938i8vv6/uH8S57xqBU++/r+4fxLnvGoFUs7Kl4cfZBRRRSLArRWzTMWdaDcHLs2yhv+9HVkhvuB39IrO1pohLXR7OIOC5JSnx3TWS7lOMVoeG2kZ7mUoxTi8czgaPTLQpVru8SYpIyUA4P51n5UV+FIVHktKadSd0qrqy+7HeS8ytSHEnKVJO4rW6rCbjpy23koCX1AIWR25GfxH31U6lWhUjGbypcv3Ia50pJTeUzPPWScxakXJxsJjrIweLffkcdxxUCr2fbpTem2JZu4lRUrCEMpzhCjv39lcWTSsu9RzJS6lhnPClSwSVH0AVZG5ioOVSXLI4V8RbmyJb7DcbowXojKVoBIPngHb0VXHYkHYjsNa3SsB+2avchyB57bSx5p2VsN/Cuukf7N8slyorXyBPnLedTkpxkAJ76rldyi5Nc0sNfuRlcuLfVdDKeBrgpSrmAfVV3f9QeWCGmojUdhteUEDzleNUtbKUpSinJYZfB9pHMkcBKRyAFc0UVYTUUtg8astPTVW/UEGSg44Xkg57icH8arat9NWqRdL3FQ0ypTaXUqcXjZKQcnemtyqvpVOWryHROUERzxK7Mb0qdXpHVsrwCQ6QD6s0xrzMBSGk+s9grAa3babiwVNZUh4qWCfQMH8aslscvYLNxFIx+B3UUUVWdcoxWyCtZoS4vImu20HLTyCsAn5qh8R+FZOvWNIeiSEPx3FNuNnKVJPI0FNxRVam4DQuTDKwUqAPEMEHkaXl4s79sfJKSY6j+jc5jwPprdWa5N6it6OsLaZKUnjSD2g77ew+s11eCYq0svpyFq4eJQylXjU2snN0K9S0qOLQtaK29xsVtcJ/sYjqdPChxtRACvDOKxkhhUZ9bK+aDgnvqGMHv215TuOUdxnaN+isP7fvqoo0b9FYf2/fVRVy2OVuvHn7v5F5fP1/P/iXPeNQKvzDhTtYTmJ0r5OyX3TxcQGTxHAyf+bVox0f2pAK1S5JTjPzkgfhXl3N9St56Z7+x1SuYU4xUvJC9oqyuka3Q711MV8yIaSklSVBRI/aGdq169PaVRa03FzjbjrSFJWpxQ58tqKt7Ckotp/VtyJzuYxSeNxfVpS1IToFDaWHCXZmQAg5Ix/tVDNEcTnhDKlRws9UVcynsqfH1TeozSWm5y+BAwkKSFYHrFTrwnUUXDo88wrKVSKcTm2aXulzWngjqZazhTjo4QB6+dXmt5EeLb4VkjqypjClAdgAwM+Oc1SPasvjyChVwWkEYPAlKT7QKqg64Hg9xkuBXFxK3OfXzqhUK1SqqlVrlskV9lVqTUp9DTXGO5H0Hbm0NrPWvKdcwk7c+fqqSozk6cscm2s9emOolxsDPn9hIHPtqgkaju8qOuO9OWppY4VIwACPUKjRLpPgBQiS3WQrmEq2PqqPdajj9WMpt++SHd5uPPzyajTa57+tH3rihQkhlXGMY4dhgeyo7OqHReFRHofDbVfoPkYbzwjvx2n/ndVJDvlzgB35NLWgvHiWdiVHvyajrmynJnyxb61SMhXWZ3yORp9zbqNySxjCDurcvqRYX2wSbQ+tzqyYil4acJG+dwMd9VFSpVznzm0ty5bz6EniAcWSAa0OlNLM3Rkz5+eozhDYOOPHMk91XOt3ajqrP8F6qOjTzVMpRWzm3TSMV9URFp69CDgutpA39BJyagXa1WjyKu7Wp1akKcQjq1Zy2d8j8KjTvNWNUGskY3Se6aM3TO07JgtuJjsusojwonnBKsqUtRHnYHr9tLGuULW0vjacW2rGOJCik49Vb84IXts7iKSYybY645Fubji8f2sIaCjzGMkD2g+uqW7yo8jS6476iuTGeyg8wAT3/AHVl2581llxluW8lt05WnjO576jJSEfN2zT1ZMFDh1SnUUs7HNFFFI90KKKKQHrHkvxHQ7GeW04nkpBwRVlN1LcZsZltxaesaOQ7jmfDkKqKKeTPVtqVV5ki5l6quMyMllaWgQc8QB39VU61qWorWcqUck1xRRkKVtTovMUNLRv0Vh/b99VFGjforD+376qKuWxyN148/d/IvL5+v5/8S57xrXXF91fRuwoKVxKQ2hWOZGcflWRvv6/n/wAS57xphWlcNjSUF+f1aWmm0uZc5JO+D414PFZKPZyxlpnR3GFSg/YptNaOSltM66NlavnNxyPYVfCs/qG+yLvLKFJLMdklLbHLhxtkjv8AwqfN1nIfvrEloqbhx17NDmsclE+nHsrprO3oZnN3GMMx5yeMEcuLt9vP21GgqneFK43kuXkvsKkm6idXrsU9rtcm7yzGihJcCSrzzgY/4am3DStztrCXpIa4FLSgcK8nJ2HZVVHkvRH0vR3VNuJOQpJwa0WuZsly6Ijl5fUBlCw3nzeI53x31sqzrKvGEWsM1VJ1FUUY7M8JOirxGjOPlLTiW0lRCF5JA7hiqA7VuLHfX7fpD5W6S8GpYbwrfzDjI+81TaotLcSQm4Q8Kgy/ObUnkkns/Mf7VTb3NR1HTq+bSZClcS1uFT8no3ouWqEiY5OiMtLSFArURz9XOqu02aZeZJYipGE7rWr5qRU3rFHQ3CVE4n4AJ5DgzVs455B0IyWRwSbgRlY2IBBPu7euouvWisZy28L7fcg61SOVnrhEQ6UgKkfJGb9HXKScKbIwM9wOTvVVqC3N2m8Ow2VKU2gJIKtzuAargopIIOCNwatoLZ1Dc3F3S5BlQRkvOEb4wANyO+tCjUpPXOeVjmWJVKbUpS5FQaadhPFo5nqBlYjq4QP3sH86yN001bIVsdlMXlEhxABShJT52SB2H01J0fqhi3Mm3z3OBrJU04eSc8we7vz41hv/APtUNdJZw9iq4fbU8w6GRIKVEKBBBwQRvmvTr3gwWA4rqiriKOLzSe/FM2ZpyyX3MtKQVubl1hfzvZsayOotIu2Rn5Uy6X4+cKynCkZ5Zq+34lRqtU5LEvuTpXFOaUJcmVabJclwDPTFUYwHEXARy7TzqBW10PMbZts4S1n5OFoSQrdKeLI9lZu/WxVou70U/MB4mz3pPL4eqr6Vy5V5UpdNvuWU6zdV05fsRIsV+bKbjR2yt1w4SnvqZcrBPtIZM1CG+uVwpwsHf091etmWqBEl3VJwtGGGj3KXzPqSD7al65UtWofOWVJLCCkE8udOVap26gthSrS7bRE7f9FTBGEhdwgpZP7fWeb7cYqFadNzLyy69HcZS20vgUpxRG+M93Kp7wP/ANOY5z/5s7es1Us3NLNgk20JVxPvpc4gdsAYIqinO4nCWJc8422RUqlZp4ecPBcI0M+WS8u6QktpOCoKJSPXXnL0eY1rfntXRiSlhJUoNDP3g17wk8PRtPPLifGMf5kVQRLpIhQZkRpKOrlpCXMjcY7qjTdzNyxP9LxsEZV5NpS2LGHpV+ZavKInRUNBPEoKVun0HuPxqi7K0Vjbky9M3eJGbU64tbRCEjc77/hVedOXoHBtkj1INaKVbTKSqSXJl1Oo1OSmyxtulo060+UV3ZtlCUkujgz1fjvWecAS4pKVcSQcBWMZrWW+3S4Wjr0JkZxnjwQHE4yBWRpWtSU5zzLKTCjOUpyWcpDS0b9FYf2/fVRRo36Kw/t++qivVWxyd148/d/IvL7+vp/8S57xrU6mbKdD2wIGyS37hqjfXb0asnqujbjkbr3chvnniOKvZWsrE9B+Rm2vOsJSAltQSBty7a8S97SVaGiLeGdHVcmoJLOMGGrW2pZ1BpWTaFKzJhgOMZ5kDs/EesVk1EFRIGASSB3VpdM3602SOVyIjy5ZyC62Acp7tz6O6rr2MpU9UVmSeUaLnMqaaXMzKgRkEEEdh51pNcNkXOK5jZyKn7ia6Xa9Wa4XSNKRbVBCVFT6ThJd5Y5HvrtqHVEW9Q0sptvAtHzHlLBKB3AAduKrcqs6tOeh9clbnOU4S07HCAT0euYH/nhnwxXrpe5sSGF2C5YMaRs0o/sKPZns7x6fGuF6qgm0m2t2NsMKGSkvEed38u+szkg5BIPoNEKDqQnGaxzyhwpuakpLGXlGnu9pftGm3Yz2/DPyhX76SjnUzV6CvTFnebGW0hIJHLdAx+FU1x1NJulmYt8hsKU0sKL2d1YBA2796m2XUkNNqVaLwyp2LjCVJGSB3fAj0VQ6VeKjUksuL280U9lUSUmtmVlmsEi9lYYfZbUgjzXFEFXgBXN80+/YupS++y4p3OzedsY558atody0zZJaZEBMmQ8pWON3YNJJ3I7ziqS/S2p99ly2FqW24vKCoYOMCtFOpXqV/KH3RdCrUnUx/iV+w7KmTrXKtzMZ2QlITJRxo4Tnb0+neoeM7Von9VolNxY0i3odiMtBC2lK3Kh+0kgZBxWqrKpGUdCyupfUlODWhciqtV2lWiWmRGWcZ89GfNWO0EUzLy+w7peU+8MNuRioBXPJG3ryRWJQ7o5K0vKZuCiNyySCkevP5156h1Q5eW0xWGfk8RByEZyVd2fhXlXFu7mvCUYtYfNmKtB1ZrTFoLT5ukr0rtKmgPbU28Dy5pKLdgkGRE/RPEcyOWT9x+0aj2+6WKNp163uty1OyQFOlOMBQ5YOeWRUSwXtq1pkx5bKn4klHCttJHPs5+jPsq6VOblKpGLynlfdDcJOUpJc0zxuWIluhQEk8fAZDw/xL+aPUkD21O1pvdo7n78Rs/jVY9NYm3pcyU0ssOO8SkJOCEdw8BirDUN8t13aaEeA406ykIQ4pY+YOwgVfpmqkHp88/uTSkpRk17kpXn9GwxzRL/93+9ZetbEvWnWNOC1Pty3QvznMJHztjsc9hFZNfDxHgJ4cnGedO01Rc01jmyy3b1SysGtgef0bz0jml3P+pNZGtfbtTWOFaDbTBlKacT+lyUniJG/bWWlFhUp0xUqSwVHq0qOSE9maVopxnUUotJvKCg32ksrGS4sTrzFivTrDq2nEoawpBII84/lUVGpr22Nrm+f8x4vxqfadRWy221cRVpU8XkgPqLuy/u5Vn3lNreWppBQ2VEpSTnA7BmnTpqdSfaQ68sihBTqSc4mttt3nXbTt7RNkF4tx8pJAGBg93gKx9aOx320220vxJMJ1xyRxJcW2QOJHYNz6TWedLZdWWkqS3xeaFHJA7M0W0HCpNKOE2OhHTUkksIaGjforD+376qKNG/RWH9v31UV6q2OVuvHn7v5F5fP1/P/AIlz3jXvZ9PSb1ElOxXWuOMASyokKXkEjhOMdh2rwvn6/n/xLnvGpFruTcG0zUJeW1LccZcZKU5AKCTuc7c/uqh78zp6s6iox0eSPNVjfUzDXHcbkLmIUtDSMhSQnnnIA2OeXdmo7FtmyUNKZY4w84W28KT5yhzHOryXqC3P3e2TGmFststrEhtIB4Vr4uIp33GVE1EizIEJy2NJkOOtRJSpDjnVcJ/ZwAknJ+ZzpNLJmjWr425kAWm4FUlPyReYgy/nA6vx39FD1onsR+vdjKS3wJWVZBwk8lHB2B76uVXyE5BfZWpwPPRFNuucOQ66AlKVc9hwpJ8VGu0u+W521GMFKWfkDcYAR+BQWnG5XnJTkct808LzF29fyKV2zXFkEuRuHBSD56duLHDnfbORz766S7bNgp4pUctJKijOQRxDmNid/RVzcrpbpYHA8AAWCnEQJX5iQk8Ss5I2Jx4d1dL9eYd0ZeSwA0r5Wt5IQyEh4K5FXbxDcZ5HNJpEoVqzaTRAiWdLsITZc1mFHWsoaU4lSi4RzwEg7Dbf01y7p+4pm/JWGRKUWg8hTJyHGzyUO0ivYS4M6yw4Mx9cV2EtYbcS11iVoWQSCAcgg1JVfY6ZWYrrzKIkD5LFWUeepQIPEcbDfNCwDqV8vH++RUs2qa/1fVRyvrUKcRhaRlKeZ59leciFIiuNtvNcKnEhSBxAhQJxnIOOYNaFu+2zymxKShTKExHUOILYWA6sqzgZ3TlRPhtVLcnY0mU24y8FhSEhwhjq0pI2OEjsxg+JNHIcK1Zy+pHV+0XCMcPRHEnjCMYyeI8hgdpoetE+OAXoykgr6vOQQFfunB2PoOKuJWo46tSMzW2GzHaf63jQ1wOLHCAeLvI3IqKzMgwoEiK1JXI+VPtKKy0U8CUEnJB5qOez28qOQlWrcsorpdsmwAFSoy2gVFGVDbiHMePor2tNmkXhx5EdTaS03xErOAT2JHpPZ4GrG/3eDdWn/k4Syfli3hwtY68K5E9oUN/Qc1xbrzEtVtioZSh6SZQeeLiFDg4fm4KSM48720YWR9vWdPKX1FOxBkyY70hhhbjTA4nVJHzB3mvRVpnJDhVGWA00HV7jZB5HwNXflu32+XdH7YtRTJdQ40ytogFOSVoV6MEj11xNvFseXcBGLiGnoLUZlKkb+bwbE/Zxn00YSW4u8Vs7cilVaLgl9hgxHeskp4mUgZ4x3iuqbZMW++wiMtTkdJW6kb8AHMnwrQJv8FDTfC44XmUNIZd4MBsFCUOjHPknbHea84t7gwZ0mW0euXJndYtKgpADWScbc853HoFGF5grivh/SZ8Q5BhmYGj8nC+Ar7OLuqTabU5d5nyVp9llfCVAvEgEDc7gHszVgqRaDbH7emY422qeHkK6hRIb4SMeO9Q7O/FiXB5bzykNFh1tJ4CSeJJSMgeP3UtmTdeo4ya3R6QNNzZ8mawFMsmCSHlOkgAjOcYBz80nwFVyIj6470htpS2GCA44B5qc7DJ9NaxOp7e642pRVHLkZfypZQT1jxbDYIx2YGftGq+2XK1w4bUJ5S1tvod+VLHEOEqGE4TjzscKSD2EmpYRXG5uOq/3qVLFqnyWUvMxHFoVnhIHzsc8d/qrp5OllEdwRnCmUcMkJz1hz2d9XDU21OSYEmQ+pIiR+pWylK0lRSDhSFJIxnIJzjma4t92gxEW4LJ/RNSGnerQeJvrc4UknnjPfSwvMk7mt5FRJt8qElBkMKbCyQlR3BI57juqNUqSlhppDbE0yUhRVwBpSEp5b4Vjc47uwVFNCfM20JyluNLRv0Vh/b99VFGjforD+376qK0LY5K68efu/kXl9/X9w/iXPeNQcmnA5aLY64pxy3RFrUSVKUwkknvJxXXyJafquH/To+FVuJ0cLzEEtIoM4rnNN7yJafquH/To+FHkS0/VcP8Ap0fClpRLva9P8/8AgoM75oyRy2pv+RLT9Vw/6dHwo8iWn6rh/wBOj4UaUHfF6f5/8FBRmm/5EtP1XD/p0fCjyJafquH/AE6PhRpDvi9P+/gUOaMmm95EtP1XD/p0fCjyJafquH/To+FGkO9r0/yKCuc03vIlp+q4f9Oj4UeRLT9Vw/6dHwo0IO+L0/yKCuc03vIlp+q4f9Oj4UeRLT9Vw/6dHwo0IffF6RQUc6b/AJEtP1XD/p0fCjyJafquH/To+FGhC72vSKCim/5EtP1XD/p0fCjyJafquH/To+FGhB3tekUFFN/yJafquH/To+FHkS0/VcP+nR8KNKDva9Iocnvrim/5EtP1XD/p0fCjyJafquH/AE6PhRoQd7XpFADjltnuoBxy2pv+RLT9Vw/6dHwo8iWn6rh/06PhRoQd7XpFB257e+jNN/yJafquH/To+FHkS0/VcP8Ap0fCjQhd6j6f5FBmim/5EtP1XD/p0fCjyJafquH/AE6PhQokleL0/wAkLRv0Vh/b99VFXDLDMZpLLDSGm08kISEgeoUVctjl68tVWT82/k//2Q=="/>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http://www.michaelmorpurgo.com/images/uploads/book-covers/The_Sandman_and_the_Turtl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9599" y="4828204"/>
            <a:ext cx="1168992" cy="1771200"/>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pic>
        <p:nvPicPr>
          <p:cNvPr id="13" name="Picture 12" descr="http://images.scholastic.co.uk/assets/a/86/1c/134855-ml-55497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5772" y="4890677"/>
            <a:ext cx="1159331" cy="1771200"/>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pic>
        <p:nvPicPr>
          <p:cNvPr id="1032" name="Picture 8" descr="http://4.bp.blogspot.com/-dUVlKs-8KDc/TY_BeGSQg8I/AAAAAAAAACA/otbKFpL2EQo/s1600/fantastic-fox-book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84" y="4897387"/>
            <a:ext cx="1152128" cy="1771973"/>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pic>
        <p:nvPicPr>
          <p:cNvPr id="14" name="Picture 13" descr="Scholastic Reading Pro - Google Chrome"/>
          <p:cNvPicPr>
            <a:picLocks noChangeAspect="1"/>
          </p:cNvPicPr>
          <p:nvPr/>
        </p:nvPicPr>
        <p:blipFill rotWithShape="1">
          <a:blip r:embed="rId8">
            <a:extLst>
              <a:ext uri="{28A0092B-C50C-407E-A947-70E740481C1C}">
                <a14:useLocalDpi xmlns:a14="http://schemas.microsoft.com/office/drawing/2010/main" val="0"/>
              </a:ext>
            </a:extLst>
          </a:blip>
          <a:srcRect l="39365" t="18563" r="54004" b="69724"/>
          <a:stretch/>
        </p:blipFill>
        <p:spPr>
          <a:xfrm>
            <a:off x="8114377" y="2009420"/>
            <a:ext cx="1061155" cy="1016001"/>
          </a:xfrm>
          <a:prstGeom prst="rect">
            <a:avLst/>
          </a:prstGeom>
        </p:spPr>
      </p:pic>
    </p:spTree>
    <p:extLst>
      <p:ext uri="{BB962C8B-B14F-4D97-AF65-F5344CB8AC3E}">
        <p14:creationId xmlns:p14="http://schemas.microsoft.com/office/powerpoint/2010/main" val="138666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5301" y="0"/>
            <a:ext cx="9930808" cy="7113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descr="SLP_EDIT_FINAL_ENGLAND_720.mp4 - VLC media play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65" y="0"/>
            <a:ext cx="9168341" cy="5157192"/>
          </a:xfrm>
        </p:spPr>
      </p:pic>
      <p:pic>
        <p:nvPicPr>
          <p:cNvPr id="12" name="Picture 8" descr="http://4.bp.blogspot.com/-CJBOfpakv70/UyP6Oor---I/AAAAAAAADn8/HgYnKu3n8Zg/s1600/Horrible+Histories+-+Measly+Middle+Ag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4797152"/>
            <a:ext cx="1392606" cy="1771200"/>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sp>
        <p:nvSpPr>
          <p:cNvPr id="5" name="Oval 4"/>
          <p:cNvSpPr/>
          <p:nvPr/>
        </p:nvSpPr>
        <p:spPr>
          <a:xfrm>
            <a:off x="4139952" y="1196752"/>
            <a:ext cx="720080" cy="51334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211960" y="1196752"/>
            <a:ext cx="720080" cy="369332"/>
          </a:xfrm>
          <a:prstGeom prst="rect">
            <a:avLst/>
          </a:prstGeom>
          <a:noFill/>
        </p:spPr>
        <p:txBody>
          <a:bodyPr wrap="square" rtlCol="0">
            <a:spAutoFit/>
          </a:bodyPr>
          <a:lstStyle/>
          <a:p>
            <a:r>
              <a:rPr lang="en-GB" dirty="0">
                <a:solidFill>
                  <a:schemeClr val="tx2"/>
                </a:solidFill>
                <a:latin typeface="Arial Narrow" pitchFamily="34" charset="0"/>
              </a:rPr>
              <a:t>880L</a:t>
            </a:r>
            <a:endParaRPr lang="en-GB" sz="2400" dirty="0">
              <a:solidFill>
                <a:schemeClr val="tx2"/>
              </a:solidFill>
              <a:latin typeface="Arial Narrow" pitchFamily="34" charset="0"/>
            </a:endParaRPr>
          </a:p>
        </p:txBody>
      </p:sp>
      <p:sp>
        <p:nvSpPr>
          <p:cNvPr id="7" name="TextBox 6"/>
          <p:cNvSpPr txBox="1"/>
          <p:nvPr/>
        </p:nvSpPr>
        <p:spPr>
          <a:xfrm>
            <a:off x="5148064" y="5157192"/>
            <a:ext cx="648072" cy="369332"/>
          </a:xfrm>
          <a:prstGeom prst="rect">
            <a:avLst/>
          </a:prstGeom>
          <a:noFill/>
        </p:spPr>
        <p:txBody>
          <a:bodyPr wrap="square" rtlCol="0">
            <a:spAutoFit/>
          </a:bodyPr>
          <a:lstStyle/>
          <a:p>
            <a:pPr marL="0" lvl="1"/>
            <a:r>
              <a:rPr lang="en-US" dirty="0"/>
              <a:t>880L</a:t>
            </a:r>
            <a:endParaRPr lang="en-GB" dirty="0"/>
          </a:p>
        </p:txBody>
      </p:sp>
      <p:sp>
        <p:nvSpPr>
          <p:cNvPr id="8" name="TextBox 7"/>
          <p:cNvSpPr txBox="1"/>
          <p:nvPr/>
        </p:nvSpPr>
        <p:spPr>
          <a:xfrm>
            <a:off x="1907704" y="5147900"/>
            <a:ext cx="1584176" cy="369332"/>
          </a:xfrm>
          <a:prstGeom prst="rect">
            <a:avLst/>
          </a:prstGeom>
          <a:noFill/>
        </p:spPr>
        <p:txBody>
          <a:bodyPr wrap="square" rtlCol="0">
            <a:spAutoFit/>
          </a:bodyPr>
          <a:lstStyle/>
          <a:p>
            <a:r>
              <a:rPr lang="en-US" dirty="0"/>
              <a:t>780L</a:t>
            </a:r>
            <a:endParaRPr lang="en-GB" dirty="0"/>
          </a:p>
        </p:txBody>
      </p:sp>
      <p:sp>
        <p:nvSpPr>
          <p:cNvPr id="9" name="TextBox 8"/>
          <p:cNvSpPr txBox="1"/>
          <p:nvPr/>
        </p:nvSpPr>
        <p:spPr>
          <a:xfrm>
            <a:off x="8244408" y="5157192"/>
            <a:ext cx="936104" cy="369332"/>
          </a:xfrm>
          <a:prstGeom prst="rect">
            <a:avLst/>
          </a:prstGeom>
          <a:noFill/>
        </p:spPr>
        <p:txBody>
          <a:bodyPr wrap="square" rtlCol="0">
            <a:spAutoFit/>
          </a:bodyPr>
          <a:lstStyle/>
          <a:p>
            <a:r>
              <a:rPr lang="en-US" dirty="0"/>
              <a:t>930L</a:t>
            </a:r>
            <a:endParaRPr lang="en-GB" dirty="0"/>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5932" y="2204864"/>
            <a:ext cx="1339844" cy="864096"/>
          </a:xfrm>
          <a:prstGeom prst="rect">
            <a:avLst/>
          </a:prstGeom>
          <a:ln>
            <a:noFill/>
          </a:ln>
          <a:effectLst>
            <a:outerShdw blurRad="190500" algn="tl" rotWithShape="0">
              <a:srgbClr val="000000">
                <a:alpha val="70000"/>
              </a:srgbClr>
            </a:outerShdw>
          </a:effectLst>
        </p:spPr>
      </p:pic>
      <p:pic>
        <p:nvPicPr>
          <p:cNvPr id="3078" name="Picture 6" descr="http://upload.wikimedia.org/wikipedia/en/6/6b/Harry_Potter_and_the_Philosopher's_Stone_Book_Cove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0830" y="4941175"/>
            <a:ext cx="1129592" cy="1771200"/>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pic>
        <p:nvPicPr>
          <p:cNvPr id="3080" name="Picture 8" descr="http://www.michaelmorpurgo.com/images/uploads/book-covers/_large/Billy%20the%20Ki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960" y="4863825"/>
            <a:ext cx="1170621" cy="1771200"/>
          </a:xfrm>
          <a:prstGeom prst="rect">
            <a:avLst/>
          </a:prstGeom>
          <a:noFill/>
          <a:effectLst>
            <a:reflection blurRad="6350" stA="52000" endA="300" endPos="35000" dir="5400000" sy="-100000" algn="bl" rotWithShape="0"/>
          </a:effectLst>
          <a:scene3d>
            <a:camera prst="isometricOffAxis1Right"/>
            <a:lightRig rig="threePt" dir="t"/>
          </a:scene3d>
          <a:sp3d extrusionH="152400"/>
          <a:extLst>
            <a:ext uri="{909E8E84-426E-40DD-AFC4-6F175D3DCCD1}">
              <a14:hiddenFill xmlns:a14="http://schemas.microsoft.com/office/drawing/2010/main">
                <a:solidFill>
                  <a:srgbClr val="FFFFFF"/>
                </a:solidFill>
              </a14:hiddenFill>
            </a:ext>
          </a:extLst>
        </p:spPr>
      </p:pic>
      <p:pic>
        <p:nvPicPr>
          <p:cNvPr id="16" name="Picture 15" descr="Scholastic Reading Pro - Google Chrome"/>
          <p:cNvPicPr>
            <a:picLocks noChangeAspect="1"/>
          </p:cNvPicPr>
          <p:nvPr/>
        </p:nvPicPr>
        <p:blipFill rotWithShape="1">
          <a:blip r:embed="rId8">
            <a:extLst>
              <a:ext uri="{28A0092B-C50C-407E-A947-70E740481C1C}">
                <a14:useLocalDpi xmlns:a14="http://schemas.microsoft.com/office/drawing/2010/main" val="0"/>
              </a:ext>
            </a:extLst>
          </a:blip>
          <a:srcRect l="30991" t="19109" r="62378" b="68070"/>
          <a:stretch/>
        </p:blipFill>
        <p:spPr>
          <a:xfrm>
            <a:off x="8114377" y="1256462"/>
            <a:ext cx="1061155" cy="1112152"/>
          </a:xfrm>
          <a:prstGeom prst="rect">
            <a:avLst/>
          </a:prstGeom>
        </p:spPr>
      </p:pic>
      <p:pic>
        <p:nvPicPr>
          <p:cNvPr id="17" name="Picture 16" descr="Scholastic Reading Pro - Google Chrome"/>
          <p:cNvPicPr>
            <a:picLocks noChangeAspect="1"/>
          </p:cNvPicPr>
          <p:nvPr/>
        </p:nvPicPr>
        <p:blipFill rotWithShape="1">
          <a:blip r:embed="rId8">
            <a:extLst>
              <a:ext uri="{28A0092B-C50C-407E-A947-70E740481C1C}">
                <a14:useLocalDpi xmlns:a14="http://schemas.microsoft.com/office/drawing/2010/main" val="0"/>
              </a:ext>
            </a:extLst>
          </a:blip>
          <a:srcRect l="47640" t="32740" r="45729" b="54439"/>
          <a:stretch/>
        </p:blipFill>
        <p:spPr>
          <a:xfrm>
            <a:off x="8114377" y="2370556"/>
            <a:ext cx="1061155" cy="1112152"/>
          </a:xfrm>
          <a:prstGeom prst="rect">
            <a:avLst/>
          </a:prstGeom>
        </p:spPr>
      </p:pic>
      <p:pic>
        <p:nvPicPr>
          <p:cNvPr id="18" name="Picture 17" descr="Scholastic Reading Pro - Google Chrome"/>
          <p:cNvPicPr>
            <a:picLocks noChangeAspect="1"/>
          </p:cNvPicPr>
          <p:nvPr/>
        </p:nvPicPr>
        <p:blipFill rotWithShape="1">
          <a:blip r:embed="rId8">
            <a:extLst>
              <a:ext uri="{28A0092B-C50C-407E-A947-70E740481C1C}">
                <a14:useLocalDpi xmlns:a14="http://schemas.microsoft.com/office/drawing/2010/main" val="0"/>
              </a:ext>
            </a:extLst>
          </a:blip>
          <a:srcRect l="56211" t="31650" r="37158" b="55529"/>
          <a:stretch/>
        </p:blipFill>
        <p:spPr>
          <a:xfrm>
            <a:off x="8114377" y="3480843"/>
            <a:ext cx="1061155" cy="1112152"/>
          </a:xfrm>
          <a:prstGeom prst="rect">
            <a:avLst/>
          </a:prstGeom>
        </p:spPr>
      </p:pic>
    </p:spTree>
    <p:extLst>
      <p:ext uri="{BB962C8B-B14F-4D97-AF65-F5344CB8AC3E}">
        <p14:creationId xmlns:p14="http://schemas.microsoft.com/office/powerpoint/2010/main" val="3251259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2735</TotalTime>
  <Words>1920</Words>
  <Application>Microsoft Macintosh PowerPoint</Application>
  <PresentationFormat>On-screen Show (4:3)</PresentationFormat>
  <Paragraphs>136</Paragraphs>
  <Slides>23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Arial</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Pupils who read more, achieve more</vt:lpstr>
      <vt:lpstr>PowerPoint Presentation</vt:lpstr>
      <vt:lpstr>How many quizzes are  there in Reading Pro?</vt:lpstr>
      <vt:lpstr>How were the books selected?</vt:lpstr>
      <vt:lpstr>PowerPoint Presentation</vt:lpstr>
      <vt:lpstr>PowerPoint Presentation</vt:lpstr>
      <vt:lpstr>“My child has been sent home with a picture book…”</vt:lpstr>
      <vt:lpstr>What do the codes mean?</vt:lpstr>
      <vt:lpstr>At the end of the day, it is all about getting children reading:</vt:lpstr>
      <vt:lpstr>Questions</vt:lpstr>
      <vt:lpstr>Thank you</vt:lpstr>
    </vt:vector>
  </TitlesOfParts>
  <Company>Scholastic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Ratcliffe, Chris</dc:creator>
  <cp:lastModifiedBy>Emily Griffith</cp:lastModifiedBy>
  <cp:revision>100</cp:revision>
  <dcterms:created xsi:type="dcterms:W3CDTF">2014-05-31T13:43:57Z</dcterms:created>
  <dcterms:modified xsi:type="dcterms:W3CDTF">2020-11-10T17:15:19Z</dcterms:modified>
</cp:coreProperties>
</file>