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6" r:id="rId5"/>
    <p:sldId id="277" r:id="rId6"/>
    <p:sldId id="278" r:id="rId7"/>
    <p:sldId id="279" r:id="rId8"/>
    <p:sldId id="280" r:id="rId9"/>
    <p:sldId id="281" r:id="rId10"/>
    <p:sldId id="282" r:id="rId11"/>
    <p:sldId id="283" r:id="rId12"/>
    <p:sldId id="288" r:id="rId13"/>
    <p:sldId id="284" r:id="rId14"/>
    <p:sldId id="287" r:id="rId15"/>
    <p:sldId id="285" r:id="rId16"/>
    <p:sldId id="286" r:id="rId17"/>
  </p:sldIdLst>
  <p:sldSz cx="9144000" cy="6858000" type="screen4x3"/>
  <p:notesSz cx="7053263" cy="10180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BE187F-5EB7-4A45-A964-F4C33E3C1DE2}" v="59" dt="2018-11-23T13:20:06.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3" autoAdjust="0"/>
    <p:restoredTop sz="94660"/>
  </p:normalViewPr>
  <p:slideViewPr>
    <p:cSldViewPr snapToGrid="0">
      <p:cViewPr varScale="1">
        <p:scale>
          <a:sx n="120" d="100"/>
          <a:sy n="120" d="100"/>
        </p:scale>
        <p:origin x="1152"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68"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59C082-27FF-475C-BD7F-548AA9CB8D2E}"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41719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9C082-27FF-475C-BD7F-548AA9CB8D2E}"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327932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9C082-27FF-475C-BD7F-548AA9CB8D2E}"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161869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9C082-27FF-475C-BD7F-548AA9CB8D2E}"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319833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59C082-27FF-475C-BD7F-548AA9CB8D2E}"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179255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59C082-27FF-475C-BD7F-548AA9CB8D2E}"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184355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59C082-27FF-475C-BD7F-548AA9CB8D2E}" type="datetimeFigureOut">
              <a:rPr lang="en-GB" smtClean="0"/>
              <a:t>04/09/2024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293748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59C082-27FF-475C-BD7F-548AA9CB8D2E}" type="datetimeFigureOut">
              <a:rPr lang="en-GB" smtClean="0"/>
              <a:t>04/09/2024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274293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9C082-27FF-475C-BD7F-548AA9CB8D2E}" type="datetimeFigureOut">
              <a:rPr lang="en-GB" smtClean="0"/>
              <a:t>04/09/2024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17190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59C082-27FF-475C-BD7F-548AA9CB8D2E}"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108647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59C082-27FF-475C-BD7F-548AA9CB8D2E}"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92819A-BFCB-4801-8FE5-B4590C6DAE42}" type="slidenum">
              <a:rPr lang="en-GB" smtClean="0"/>
              <a:t>‹#›</a:t>
            </a:fld>
            <a:endParaRPr lang="en-GB"/>
          </a:p>
        </p:txBody>
      </p:sp>
    </p:spTree>
    <p:extLst>
      <p:ext uri="{BB962C8B-B14F-4D97-AF65-F5344CB8AC3E}">
        <p14:creationId xmlns:p14="http://schemas.microsoft.com/office/powerpoint/2010/main" val="105799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9C082-27FF-475C-BD7F-548AA9CB8D2E}" type="datetimeFigureOut">
              <a:rPr lang="en-GB" smtClean="0"/>
              <a:t>04/09/2024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2819A-BFCB-4801-8FE5-B4590C6DAE42}" type="slidenum">
              <a:rPr lang="en-GB" smtClean="0"/>
              <a:t>‹#›</a:t>
            </a:fld>
            <a:endParaRPr lang="en-GB"/>
          </a:p>
        </p:txBody>
      </p:sp>
    </p:spTree>
    <p:extLst>
      <p:ext uri="{BB962C8B-B14F-4D97-AF65-F5344CB8AC3E}">
        <p14:creationId xmlns:p14="http://schemas.microsoft.com/office/powerpoint/2010/main" val="2461120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office@" TargetMode="External"/><Relationship Id="rId2" Type="http://schemas.openxmlformats.org/officeDocument/2006/relationships/hyperlink" Target="mailto:office@moulsecoomb.brighton-hove.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6.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microsoft.com/office/2007/relationships/hdphoto" Target="../media/hdphoto2.wdp"/><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hdphoto" Target="../media/hdphoto10.wdp"/><Relationship Id="rId5" Type="http://schemas.microsoft.com/office/2007/relationships/hdphoto" Target="../media/hdphoto8.wdp"/><Relationship Id="rId10" Type="http://schemas.openxmlformats.org/officeDocument/2006/relationships/image" Target="../media/image12.png"/><Relationship Id="rId4" Type="http://schemas.openxmlformats.org/officeDocument/2006/relationships/image" Target="../media/image10.png"/><Relationship Id="rId9"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4608441" cy="584775"/>
          </a:xfrm>
          <a:prstGeom prst="rect">
            <a:avLst/>
          </a:prstGeom>
          <a:noFill/>
        </p:spPr>
        <p:txBody>
          <a:bodyPr wrap="none" rtlCol="0">
            <a:spAutoFit/>
          </a:bodyPr>
          <a:lstStyle/>
          <a:p>
            <a:r>
              <a:rPr lang="en-GB" sz="3200" dirty="0" smtClean="0"/>
              <a:t>Guide for Parents &amp; Carers</a:t>
            </a:r>
            <a:endParaRPr lang="en-GB" sz="3200" dirty="0"/>
          </a:p>
        </p:txBody>
      </p:sp>
      <p:sp>
        <p:nvSpPr>
          <p:cNvPr id="6" name="Cloud Callout 5"/>
          <p:cNvSpPr/>
          <p:nvPr/>
        </p:nvSpPr>
        <p:spPr>
          <a:xfrm>
            <a:off x="1780923" y="1600438"/>
            <a:ext cx="5655036" cy="2987465"/>
          </a:xfrm>
          <a:prstGeom prst="cloudCallout">
            <a:avLst>
              <a:gd name="adj1" fmla="val -29832"/>
              <a:gd name="adj2" fmla="val 75542"/>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i="1" dirty="0" smtClean="0">
                <a:solidFill>
                  <a:schemeClr val="tx1"/>
                </a:solidFill>
              </a:rPr>
              <a:t>What do I need to know?</a:t>
            </a:r>
            <a:endParaRPr lang="en-GB" sz="4000" i="1" dirty="0">
              <a:solidFill>
                <a:schemeClr val="tx1"/>
              </a:solidFill>
            </a:endParaRPr>
          </a:p>
        </p:txBody>
      </p:sp>
    </p:spTree>
    <p:extLst>
      <p:ext uri="{BB962C8B-B14F-4D97-AF65-F5344CB8AC3E}">
        <p14:creationId xmlns:p14="http://schemas.microsoft.com/office/powerpoint/2010/main" val="1185336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6558014" cy="584775"/>
          </a:xfrm>
          <a:prstGeom prst="rect">
            <a:avLst/>
          </a:prstGeom>
          <a:noFill/>
        </p:spPr>
        <p:txBody>
          <a:bodyPr wrap="none" rtlCol="0">
            <a:spAutoFit/>
          </a:bodyPr>
          <a:lstStyle/>
          <a:p>
            <a:r>
              <a:rPr lang="en-GB" sz="3200" dirty="0" smtClean="0"/>
              <a:t>What are ‘exceptional circumstances’?</a:t>
            </a:r>
            <a:endParaRPr lang="en-GB" sz="3200" dirty="0"/>
          </a:p>
        </p:txBody>
      </p:sp>
      <p:sp>
        <p:nvSpPr>
          <p:cNvPr id="6" name="Rounded Rectangle 5">
            <a:extLst>
              <a:ext uri="{FF2B5EF4-FFF2-40B4-BE49-F238E27FC236}">
                <a16:creationId xmlns:a16="http://schemas.microsoft.com/office/drawing/2014/main" id="{4BB07AD5-A33C-C082-C9FE-C770491E9E66}"/>
              </a:ext>
            </a:extLst>
          </p:cNvPr>
          <p:cNvSpPr/>
          <p:nvPr/>
        </p:nvSpPr>
        <p:spPr>
          <a:xfrm>
            <a:off x="59529" y="3062886"/>
            <a:ext cx="9014197" cy="1871944"/>
          </a:xfrm>
          <a:prstGeom prst="roundRect">
            <a:avLst/>
          </a:prstGeom>
          <a:solidFill>
            <a:schemeClr val="accent2">
              <a:lumMod val="20000"/>
              <a:lumOff val="8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200" dirty="0">
                <a:solidFill>
                  <a:schemeClr val="tx1"/>
                </a:solidFill>
                <a:ea typeface="Tahoma" panose="020B0604030504040204" pitchFamily="34" charset="0"/>
                <a:cs typeface="Tahoma" panose="020B0604030504040204" pitchFamily="34" charset="0"/>
              </a:rPr>
              <a:t>We fully understand that it is cheaper to go on holiday during term time but as a school we can only authorise an absence during term time in exceptional circumstances.  </a:t>
            </a:r>
            <a:r>
              <a:rPr lang="en-GB" sz="1200" b="1" dirty="0">
                <a:solidFill>
                  <a:schemeClr val="tx1"/>
                </a:solidFill>
                <a:ea typeface="Tahoma" panose="020B0604030504040204" pitchFamily="34" charset="0"/>
                <a:cs typeface="Tahoma" panose="020B0604030504040204" pitchFamily="34" charset="0"/>
              </a:rPr>
              <a:t>A cheap deal is not deemed an exceptional circumstance</a:t>
            </a:r>
            <a:r>
              <a:rPr lang="en-GB" sz="1200" dirty="0">
                <a:solidFill>
                  <a:schemeClr val="tx1"/>
                </a:solidFill>
                <a:ea typeface="Tahoma" panose="020B0604030504040204" pitchFamily="34" charset="0"/>
                <a:cs typeface="Tahoma" panose="020B0604030504040204" pitchFamily="34" charset="0"/>
              </a:rPr>
              <a:t>.  </a:t>
            </a:r>
          </a:p>
          <a:p>
            <a:pPr fontAlgn="base"/>
            <a:endParaRPr lang="en-GB" sz="1200" dirty="0">
              <a:solidFill>
                <a:schemeClr val="tx1"/>
              </a:solidFill>
              <a:ea typeface="Tahoma" panose="020B0604030504040204" pitchFamily="34" charset="0"/>
              <a:cs typeface="Tahoma" panose="020B0604030504040204" pitchFamily="34" charset="0"/>
            </a:endParaRPr>
          </a:p>
          <a:p>
            <a:pPr fontAlgn="base"/>
            <a:r>
              <a:rPr lang="en-GB" sz="1200" dirty="0">
                <a:solidFill>
                  <a:schemeClr val="tx1"/>
                </a:solidFill>
                <a:ea typeface="Tahoma" panose="020B0604030504040204" pitchFamily="34" charset="0"/>
                <a:cs typeface="Tahoma" panose="020B0604030504040204" pitchFamily="34" charset="0"/>
              </a:rPr>
              <a:t>Requests for leave will </a:t>
            </a:r>
            <a:r>
              <a:rPr lang="en-GB" sz="1200" b="1" u="sng" dirty="0">
                <a:solidFill>
                  <a:schemeClr val="tx1"/>
                </a:solidFill>
                <a:ea typeface="Tahoma" panose="020B0604030504040204" pitchFamily="34" charset="0"/>
                <a:cs typeface="Tahoma" panose="020B0604030504040204" pitchFamily="34" charset="0"/>
              </a:rPr>
              <a:t>not</a:t>
            </a:r>
            <a:r>
              <a:rPr lang="en-GB" sz="1200" dirty="0">
                <a:solidFill>
                  <a:schemeClr val="tx1"/>
                </a:solidFill>
                <a:ea typeface="Tahoma" panose="020B0604030504040204" pitchFamily="34" charset="0"/>
                <a:cs typeface="Tahoma" panose="020B0604030504040204" pitchFamily="34" charset="0"/>
              </a:rPr>
              <a:t> be granted in the following circumstances:  </a:t>
            </a:r>
          </a:p>
          <a:p>
            <a:pPr fontAlgn="base"/>
            <a:endParaRPr lang="en-GB" sz="1200" dirty="0">
              <a:solidFill>
                <a:schemeClr val="tx1"/>
              </a:solidFill>
              <a:ea typeface="Tahoma" panose="020B0604030504040204" pitchFamily="34" charset="0"/>
              <a:cs typeface="Tahoma" panose="020B0604030504040204" pitchFamily="34" charset="0"/>
            </a:endParaRPr>
          </a:p>
          <a:p>
            <a:pPr lvl="2" fontAlgn="base">
              <a:buFont typeface="Arial" panose="020B0604020202020204" pitchFamily="34" charset="0"/>
              <a:buChar char="•"/>
            </a:pPr>
            <a:r>
              <a:rPr lang="en-GB" sz="1200" dirty="0">
                <a:solidFill>
                  <a:schemeClr val="tx1"/>
                </a:solidFill>
                <a:ea typeface="Tahoma" panose="020B0604030504040204" pitchFamily="34" charset="0"/>
                <a:cs typeface="Tahoma" panose="020B0604030504040204" pitchFamily="34" charset="0"/>
              </a:rPr>
              <a:t>  Immediately before and during assessment periods </a:t>
            </a:r>
          </a:p>
          <a:p>
            <a:pPr lvl="2" fontAlgn="base">
              <a:buFont typeface="Arial" panose="020B0604020202020204" pitchFamily="34" charset="0"/>
              <a:buChar char="•"/>
            </a:pPr>
            <a:r>
              <a:rPr lang="en-GB" sz="1200" dirty="0">
                <a:solidFill>
                  <a:schemeClr val="tx1"/>
                </a:solidFill>
                <a:ea typeface="Tahoma" panose="020B0604030504040204" pitchFamily="34" charset="0"/>
                <a:cs typeface="Tahoma" panose="020B0604030504040204" pitchFamily="34" charset="0"/>
              </a:rPr>
              <a:t>  When a pupil’s attendance record shows any unauthorised absence </a:t>
            </a:r>
          </a:p>
          <a:p>
            <a:pPr lvl="2" fontAlgn="base">
              <a:buFont typeface="Arial" panose="020B0604020202020204" pitchFamily="34" charset="0"/>
              <a:buChar char="•"/>
            </a:pPr>
            <a:r>
              <a:rPr lang="en-GB" sz="1200" dirty="0">
                <a:solidFill>
                  <a:schemeClr val="tx1"/>
                </a:solidFill>
                <a:ea typeface="Tahoma" panose="020B0604030504040204" pitchFamily="34" charset="0"/>
                <a:cs typeface="Tahoma" panose="020B0604030504040204" pitchFamily="34" charset="0"/>
              </a:rPr>
              <a:t>  Where a pupil’s authorised absence record is already above </a:t>
            </a:r>
            <a:r>
              <a:rPr lang="en-GB" sz="1200" b="1" u="sng" dirty="0">
                <a:solidFill>
                  <a:schemeClr val="tx1"/>
                </a:solidFill>
                <a:ea typeface="Tahoma" panose="020B0604030504040204" pitchFamily="34" charset="0"/>
                <a:cs typeface="Tahoma" panose="020B0604030504040204" pitchFamily="34" charset="0"/>
              </a:rPr>
              <a:t>10 percent</a:t>
            </a:r>
            <a:r>
              <a:rPr lang="en-GB" sz="1200" dirty="0">
                <a:solidFill>
                  <a:schemeClr val="tx1"/>
                </a:solidFill>
                <a:ea typeface="Tahoma" panose="020B0604030504040204" pitchFamily="34" charset="0"/>
                <a:cs typeface="Tahoma" panose="020B0604030504040204" pitchFamily="34" charset="0"/>
              </a:rPr>
              <a:t> for any reason</a:t>
            </a: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7" name="Rounded Rectangle 6">
            <a:extLst>
              <a:ext uri="{FF2B5EF4-FFF2-40B4-BE49-F238E27FC236}">
                <a16:creationId xmlns:a16="http://schemas.microsoft.com/office/drawing/2014/main" id="{DF263DB9-0B59-B240-DA77-9E598AEC1921}"/>
              </a:ext>
            </a:extLst>
          </p:cNvPr>
          <p:cNvSpPr/>
          <p:nvPr/>
        </p:nvSpPr>
        <p:spPr>
          <a:xfrm>
            <a:off x="66191" y="1649779"/>
            <a:ext cx="9014197" cy="132400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200" dirty="0">
                <a:solidFill>
                  <a:schemeClr val="tx1"/>
                </a:solidFill>
                <a:ea typeface="Tahoma" panose="020B0604030504040204" pitchFamily="34" charset="0"/>
                <a:cs typeface="Tahoma" panose="020B0604030504040204" pitchFamily="34" charset="0"/>
              </a:rPr>
              <a:t>For term-time absence to be </a:t>
            </a:r>
            <a:r>
              <a:rPr lang="en-GB" sz="1200" b="1" dirty="0">
                <a:solidFill>
                  <a:schemeClr val="tx1"/>
                </a:solidFill>
                <a:ea typeface="Tahoma" panose="020B0604030504040204" pitchFamily="34" charset="0"/>
                <a:cs typeface="Tahoma" panose="020B0604030504040204" pitchFamily="34" charset="0"/>
              </a:rPr>
              <a:t>granted</a:t>
            </a:r>
            <a:r>
              <a:rPr lang="en-GB" sz="1200" dirty="0">
                <a:solidFill>
                  <a:schemeClr val="tx1"/>
                </a:solidFill>
                <a:ea typeface="Tahoma" panose="020B0604030504040204" pitchFamily="34" charset="0"/>
                <a:cs typeface="Tahoma" panose="020B0604030504040204" pitchFamily="34" charset="0"/>
              </a:rPr>
              <a:t>:  </a:t>
            </a:r>
          </a:p>
          <a:p>
            <a:pPr marL="342900" indent="-342900" fontAlgn="base">
              <a:buFont typeface="+mj-lt"/>
              <a:buAutoNum type="alphaLcParenR"/>
            </a:pPr>
            <a:r>
              <a:rPr lang="en-GB" sz="1200" dirty="0" smtClean="0">
                <a:solidFill>
                  <a:schemeClr val="tx1"/>
                </a:solidFill>
                <a:ea typeface="Tahoma" panose="020B0604030504040204" pitchFamily="34" charset="0"/>
                <a:cs typeface="Tahoma" panose="020B0604030504040204" pitchFamily="34" charset="0"/>
              </a:rPr>
              <a:t>Permission </a:t>
            </a:r>
            <a:r>
              <a:rPr lang="en-GB" sz="1200" dirty="0">
                <a:solidFill>
                  <a:schemeClr val="tx1"/>
                </a:solidFill>
                <a:ea typeface="Tahoma" panose="020B0604030504040204" pitchFamily="34" charset="0"/>
                <a:cs typeface="Tahoma" panose="020B0604030504040204" pitchFamily="34" charset="0"/>
              </a:rPr>
              <a:t>must be requested </a:t>
            </a:r>
            <a:r>
              <a:rPr lang="en-GB" sz="1200" b="1" dirty="0">
                <a:solidFill>
                  <a:schemeClr val="tx1"/>
                </a:solidFill>
                <a:ea typeface="Tahoma" panose="020B0604030504040204" pitchFamily="34" charset="0"/>
                <a:cs typeface="Tahoma" panose="020B0604030504040204" pitchFamily="34" charset="0"/>
              </a:rPr>
              <a:t>at least two weeks</a:t>
            </a:r>
            <a:r>
              <a:rPr lang="en-GB" sz="1200" dirty="0">
                <a:solidFill>
                  <a:schemeClr val="tx1"/>
                </a:solidFill>
                <a:ea typeface="Tahoma" panose="020B0604030504040204" pitchFamily="34" charset="0"/>
                <a:cs typeface="Tahoma" panose="020B0604030504040204" pitchFamily="34" charset="0"/>
              </a:rPr>
              <a:t> before the absence begins. </a:t>
            </a:r>
          </a:p>
          <a:p>
            <a:pPr marL="342900" indent="-342900" fontAlgn="base">
              <a:buFont typeface="+mj-lt"/>
              <a:buAutoNum type="alphaLcParenR"/>
            </a:pPr>
            <a:r>
              <a:rPr lang="en-GB" sz="1200" dirty="0">
                <a:solidFill>
                  <a:schemeClr val="tx1"/>
                </a:solidFill>
                <a:ea typeface="Tahoma" panose="020B0604030504040204" pitchFamily="34" charset="0"/>
                <a:cs typeface="Tahoma" panose="020B0604030504040204" pitchFamily="34" charset="0"/>
              </a:rPr>
              <a:t>Permission must be requested by the parent/carer who the pupil normally lives with. </a:t>
            </a:r>
          </a:p>
          <a:p>
            <a:pPr marL="342900" indent="-342900" fontAlgn="base">
              <a:buFont typeface="+mj-lt"/>
              <a:buAutoNum type="alphaLcParenR"/>
            </a:pPr>
            <a:r>
              <a:rPr lang="en-GB" sz="1200" dirty="0">
                <a:solidFill>
                  <a:schemeClr val="tx1"/>
                </a:solidFill>
                <a:ea typeface="Tahoma" panose="020B0604030504040204" pitchFamily="34" charset="0"/>
                <a:cs typeface="Tahoma" panose="020B0604030504040204" pitchFamily="34" charset="0"/>
              </a:rPr>
              <a:t>A parent/carer must explain in writing/by completing a Leave of Absence request form why they believe the circumstances to be exceptional and provide all necessary evidence to the school at the time the request is made</a:t>
            </a:r>
          </a:p>
        </p:txBody>
      </p:sp>
    </p:spTree>
    <p:extLst>
      <p:ext uri="{BB962C8B-B14F-4D97-AF65-F5344CB8AC3E}">
        <p14:creationId xmlns:p14="http://schemas.microsoft.com/office/powerpoint/2010/main" val="294609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6237028" cy="584775"/>
          </a:xfrm>
          <a:prstGeom prst="rect">
            <a:avLst/>
          </a:prstGeom>
          <a:noFill/>
        </p:spPr>
        <p:txBody>
          <a:bodyPr wrap="none" rtlCol="0">
            <a:spAutoFit/>
          </a:bodyPr>
          <a:lstStyle/>
          <a:p>
            <a:r>
              <a:rPr lang="en-GB" sz="3200" dirty="0" smtClean="0"/>
              <a:t>When will I get fined or prosecuted?</a:t>
            </a:r>
            <a:endParaRPr lang="en-GB" sz="3200" dirty="0"/>
          </a:p>
        </p:txBody>
      </p:sp>
      <p:graphicFrame>
        <p:nvGraphicFramePr>
          <p:cNvPr id="2" name="Table 1"/>
          <p:cNvGraphicFramePr>
            <a:graphicFrameLocks noGrp="1"/>
          </p:cNvGraphicFramePr>
          <p:nvPr>
            <p:extLst>
              <p:ext uri="{D42A27DB-BD31-4B8C-83A1-F6EECF244321}">
                <p14:modId xmlns:p14="http://schemas.microsoft.com/office/powerpoint/2010/main" val="1924606215"/>
              </p:ext>
            </p:extLst>
          </p:nvPr>
        </p:nvGraphicFramePr>
        <p:xfrm>
          <a:off x="235229" y="2689767"/>
          <a:ext cx="8641737" cy="1737360"/>
        </p:xfrm>
        <a:graphic>
          <a:graphicData uri="http://schemas.openxmlformats.org/drawingml/2006/table">
            <a:tbl>
              <a:tblPr firstRow="1" bandRow="1">
                <a:tableStyleId>{93296810-A885-4BE3-A3E7-6D5BEEA58F35}</a:tableStyleId>
              </a:tblPr>
              <a:tblGrid>
                <a:gridCol w="2880579">
                  <a:extLst>
                    <a:ext uri="{9D8B030D-6E8A-4147-A177-3AD203B41FA5}">
                      <a16:colId xmlns:a16="http://schemas.microsoft.com/office/drawing/2014/main" val="3653292750"/>
                    </a:ext>
                  </a:extLst>
                </a:gridCol>
                <a:gridCol w="2880579">
                  <a:extLst>
                    <a:ext uri="{9D8B030D-6E8A-4147-A177-3AD203B41FA5}">
                      <a16:colId xmlns:a16="http://schemas.microsoft.com/office/drawing/2014/main" val="3809603358"/>
                    </a:ext>
                  </a:extLst>
                </a:gridCol>
                <a:gridCol w="2880579">
                  <a:extLst>
                    <a:ext uri="{9D8B030D-6E8A-4147-A177-3AD203B41FA5}">
                      <a16:colId xmlns:a16="http://schemas.microsoft.com/office/drawing/2014/main" val="3579104196"/>
                    </a:ext>
                  </a:extLst>
                </a:gridCol>
              </a:tblGrid>
              <a:tr h="282922">
                <a:tc>
                  <a:txBody>
                    <a:bodyPr/>
                    <a:lstStyle/>
                    <a:p>
                      <a:r>
                        <a:rPr lang="en-GB" dirty="0" smtClean="0">
                          <a:solidFill>
                            <a:schemeClr val="tx1"/>
                          </a:solidFill>
                        </a:rPr>
                        <a:t>1</a:t>
                      </a:r>
                      <a:r>
                        <a:rPr lang="en-GB" baseline="30000" dirty="0" smtClean="0">
                          <a:solidFill>
                            <a:schemeClr val="tx1"/>
                          </a:solidFill>
                        </a:rPr>
                        <a:t>st</a:t>
                      </a:r>
                      <a:r>
                        <a:rPr lang="en-GB" dirty="0" smtClean="0">
                          <a:solidFill>
                            <a:schemeClr val="tx1"/>
                          </a:solidFill>
                        </a:rPr>
                        <a:t> FINE is…</a:t>
                      </a:r>
                      <a:endParaRPr lang="en-GB" dirty="0">
                        <a:solidFill>
                          <a:schemeClr val="tx1"/>
                        </a:solidFill>
                      </a:endParaRPr>
                    </a:p>
                  </a:txBody>
                  <a:tcPr>
                    <a:solidFill>
                      <a:srgbClr val="FFFF00"/>
                    </a:solidFill>
                  </a:tcPr>
                </a:tc>
                <a:tc>
                  <a:txBody>
                    <a:bodyPr/>
                    <a:lstStyle/>
                    <a:p>
                      <a:r>
                        <a:rPr lang="en-GB" dirty="0" smtClean="0">
                          <a:solidFill>
                            <a:schemeClr val="tx1"/>
                          </a:solidFill>
                        </a:rPr>
                        <a:t>2</a:t>
                      </a:r>
                      <a:r>
                        <a:rPr lang="en-GB" baseline="30000" dirty="0" smtClean="0">
                          <a:solidFill>
                            <a:schemeClr val="tx1"/>
                          </a:solidFill>
                        </a:rPr>
                        <a:t>nd</a:t>
                      </a:r>
                      <a:r>
                        <a:rPr lang="en-GB" dirty="0" smtClean="0">
                          <a:solidFill>
                            <a:schemeClr val="tx1"/>
                          </a:solidFill>
                        </a:rPr>
                        <a:t> FINE is…</a:t>
                      </a:r>
                      <a:endParaRPr lang="en-GB" dirty="0">
                        <a:solidFill>
                          <a:schemeClr val="tx1"/>
                        </a:solidFill>
                      </a:endParaRPr>
                    </a:p>
                  </a:txBody>
                  <a:tcPr>
                    <a:solidFill>
                      <a:srgbClr val="FFC000"/>
                    </a:solidFill>
                  </a:tcPr>
                </a:tc>
                <a:tc>
                  <a:txBody>
                    <a:bodyPr/>
                    <a:lstStyle/>
                    <a:p>
                      <a:r>
                        <a:rPr lang="en-GB" dirty="0" smtClean="0"/>
                        <a:t>3</a:t>
                      </a:r>
                      <a:r>
                        <a:rPr lang="en-GB" baseline="30000" dirty="0" smtClean="0"/>
                        <a:t>rd</a:t>
                      </a:r>
                      <a:r>
                        <a:rPr lang="en-GB" dirty="0" smtClean="0"/>
                        <a:t> PENALTY is…</a:t>
                      </a:r>
                      <a:endParaRPr lang="en-GB" dirty="0"/>
                    </a:p>
                  </a:txBody>
                  <a:tcPr>
                    <a:solidFill>
                      <a:srgbClr val="FF0000"/>
                    </a:solidFill>
                  </a:tcPr>
                </a:tc>
                <a:extLst>
                  <a:ext uri="{0D108BD9-81ED-4DB2-BD59-A6C34878D82A}">
                    <a16:rowId xmlns:a16="http://schemas.microsoft.com/office/drawing/2014/main" val="975968612"/>
                  </a:ext>
                </a:extLst>
              </a:tr>
              <a:tr h="1185842">
                <a:tc>
                  <a:txBody>
                    <a:bodyPr/>
                    <a:lstStyle/>
                    <a:p>
                      <a:r>
                        <a:rPr lang="en-GB" sz="1200" dirty="0" smtClean="0"/>
                        <a:t>£160 per parent/carer per child</a:t>
                      </a:r>
                      <a:endParaRPr lang="en-GB" sz="1200" dirty="0"/>
                    </a:p>
                  </a:txBody>
                  <a:tcPr>
                    <a:solidFill>
                      <a:srgbClr val="FFFF00"/>
                    </a:solidFill>
                  </a:tcPr>
                </a:tc>
                <a:tc>
                  <a:txBody>
                    <a:bodyPr/>
                    <a:lstStyle/>
                    <a:p>
                      <a:r>
                        <a:rPr lang="en-GB" sz="1200" kern="1200" dirty="0" smtClean="0">
                          <a:solidFill>
                            <a:schemeClr val="dk1"/>
                          </a:solidFill>
                          <a:latin typeface="+mn-lt"/>
                          <a:ea typeface="+mn-ea"/>
                          <a:cs typeface="+mn-cs"/>
                        </a:rPr>
                        <a:t>issued to parent/carer within a period of 3 school years, the fine is £160 per parent/carer per child to be paid within 28 days and there is no reduction if paid within 21 days.</a:t>
                      </a:r>
                      <a:endParaRPr lang="en-GB" sz="1200" kern="1200" dirty="0">
                        <a:solidFill>
                          <a:schemeClr val="dk1"/>
                        </a:solidFill>
                        <a:latin typeface="+mn-lt"/>
                        <a:ea typeface="+mn-ea"/>
                        <a:cs typeface="+mn-cs"/>
                      </a:endParaRPr>
                    </a:p>
                  </a:txBody>
                  <a:tcPr>
                    <a:solidFill>
                      <a:srgbClr val="FFC000"/>
                    </a:solidFill>
                  </a:tcPr>
                </a:tc>
                <a:tc>
                  <a:txBody>
                    <a:bodyPr/>
                    <a:lstStyle/>
                    <a:p>
                      <a:r>
                        <a:rPr lang="en-GB" sz="1200" kern="1200" dirty="0" smtClean="0">
                          <a:solidFill>
                            <a:schemeClr val="bg1"/>
                          </a:solidFill>
                          <a:latin typeface="+mn-lt"/>
                          <a:ea typeface="+mn-ea"/>
                          <a:cs typeface="+mn-cs"/>
                        </a:rPr>
                        <a:t>cannot be issued to the same parent/carer in respect of the same child, within 3 years of the first fine being issued. In a case where the national threshold is met for a third time (or subsequent times) within those 3 years, alternative action could be taken, such as prosecution.</a:t>
                      </a:r>
                      <a:endParaRPr lang="en-GB" sz="1200" kern="1200" dirty="0">
                        <a:solidFill>
                          <a:schemeClr val="bg1"/>
                        </a:solidFill>
                        <a:latin typeface="+mn-lt"/>
                        <a:ea typeface="+mn-ea"/>
                        <a:cs typeface="+mn-cs"/>
                      </a:endParaRPr>
                    </a:p>
                  </a:txBody>
                  <a:tcPr>
                    <a:solidFill>
                      <a:srgbClr val="FF0000"/>
                    </a:solidFill>
                  </a:tcPr>
                </a:tc>
                <a:extLst>
                  <a:ext uri="{0D108BD9-81ED-4DB2-BD59-A6C34878D82A}">
                    <a16:rowId xmlns:a16="http://schemas.microsoft.com/office/drawing/2014/main" val="3965690087"/>
                  </a:ext>
                </a:extLst>
              </a:tr>
            </a:tbl>
          </a:graphicData>
        </a:graphic>
      </p:graphicFrame>
      <p:sp>
        <p:nvSpPr>
          <p:cNvPr id="6" name="Rounded Rectangle 5">
            <a:extLst>
              <a:ext uri="{FF2B5EF4-FFF2-40B4-BE49-F238E27FC236}">
                <a16:creationId xmlns:a16="http://schemas.microsoft.com/office/drawing/2014/main" id="{B5DCF31D-535E-B94D-A17D-8F2654FA4C7F}"/>
              </a:ext>
            </a:extLst>
          </p:cNvPr>
          <p:cNvSpPr/>
          <p:nvPr/>
        </p:nvSpPr>
        <p:spPr>
          <a:xfrm>
            <a:off x="55660" y="1600438"/>
            <a:ext cx="9000876" cy="101566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200" dirty="0">
                <a:solidFill>
                  <a:srgbClr val="000000"/>
                </a:solidFill>
                <a:ea typeface="Tahoma" panose="020B0604030504040204" pitchFamily="34" charset="0"/>
                <a:cs typeface="Tahoma" panose="020B0604030504040204" pitchFamily="34" charset="0"/>
              </a:rPr>
              <a:t>The national threshold for triggering a </a:t>
            </a:r>
            <a:r>
              <a:rPr lang="en-GB" sz="1200" b="1" dirty="0">
                <a:solidFill>
                  <a:srgbClr val="000000"/>
                </a:solidFill>
                <a:ea typeface="Tahoma" panose="020B0604030504040204" pitchFamily="34" charset="0"/>
                <a:cs typeface="Tahoma" panose="020B0604030504040204" pitchFamily="34" charset="0"/>
              </a:rPr>
              <a:t>Fixed Penalty Notice</a:t>
            </a:r>
            <a:r>
              <a:rPr lang="en-GB" sz="1200" dirty="0">
                <a:solidFill>
                  <a:srgbClr val="000000"/>
                </a:solidFill>
                <a:ea typeface="Tahoma" panose="020B0604030504040204" pitchFamily="34" charset="0"/>
                <a:cs typeface="Tahoma" panose="020B0604030504040204" pitchFamily="34" charset="0"/>
              </a:rPr>
              <a:t> is met when a pupil has been recorded as having had unauthorised absence for </a:t>
            </a:r>
            <a:r>
              <a:rPr lang="en-GB" sz="1200" b="1" dirty="0">
                <a:solidFill>
                  <a:srgbClr val="000000"/>
                </a:solidFill>
                <a:ea typeface="Tahoma" panose="020B0604030504040204" pitchFamily="34" charset="0"/>
                <a:cs typeface="Tahoma" panose="020B0604030504040204" pitchFamily="34" charset="0"/>
              </a:rPr>
              <a:t>10 or more sessions</a:t>
            </a:r>
            <a:r>
              <a:rPr lang="en-GB" sz="1200" dirty="0">
                <a:solidFill>
                  <a:srgbClr val="000000"/>
                </a:solidFill>
                <a:ea typeface="Tahoma" panose="020B0604030504040204" pitchFamily="34" charset="0"/>
                <a:cs typeface="Tahoma" panose="020B0604030504040204" pitchFamily="34" charset="0"/>
              </a:rPr>
              <a:t> (5 or more school days) in a period of </a:t>
            </a:r>
            <a:r>
              <a:rPr lang="en-GB" sz="1200" b="1" dirty="0">
                <a:solidFill>
                  <a:srgbClr val="000000"/>
                </a:solidFill>
                <a:ea typeface="Tahoma" panose="020B0604030504040204" pitchFamily="34" charset="0"/>
                <a:cs typeface="Tahoma" panose="020B0604030504040204" pitchFamily="34" charset="0"/>
              </a:rPr>
              <a:t>10 school weeks</a:t>
            </a:r>
            <a:r>
              <a:rPr lang="en-GB" sz="1200" dirty="0">
                <a:solidFill>
                  <a:srgbClr val="000000"/>
                </a:solidFill>
                <a:ea typeface="Tahoma" panose="020B0604030504040204" pitchFamily="34" charset="0"/>
                <a:cs typeface="Tahoma" panose="020B0604030504040204" pitchFamily="34" charset="0"/>
              </a:rPr>
              <a:t>. One or a combination of the following codes count as unauthorised absence: </a:t>
            </a:r>
            <a:endParaRPr lang="en-GB" sz="1200" dirty="0">
              <a:ea typeface="Tahoma" panose="020B0604030504040204" pitchFamily="34" charset="0"/>
              <a:cs typeface="Tahoma" panose="020B0604030504040204" pitchFamily="34" charset="0"/>
            </a:endParaRPr>
          </a:p>
          <a:p>
            <a:pPr fontAlgn="base"/>
            <a:r>
              <a:rPr lang="en-GB" sz="1200" b="1" dirty="0" smtClean="0">
                <a:solidFill>
                  <a:srgbClr val="000000"/>
                </a:solidFill>
                <a:ea typeface="Tahoma" panose="020B0604030504040204" pitchFamily="34" charset="0"/>
                <a:cs typeface="Tahoma" panose="020B0604030504040204" pitchFamily="34" charset="0"/>
              </a:rPr>
              <a:t>G</a:t>
            </a:r>
            <a:r>
              <a:rPr lang="en-GB" sz="1200" dirty="0" smtClean="0">
                <a:solidFill>
                  <a:srgbClr val="000000"/>
                </a:solidFill>
                <a:ea typeface="Tahoma" panose="020B0604030504040204" pitchFamily="34" charset="0"/>
                <a:cs typeface="Tahoma" panose="020B0604030504040204" pitchFamily="34" charset="0"/>
              </a:rPr>
              <a:t>-codes </a:t>
            </a:r>
            <a:r>
              <a:rPr lang="en-GB" sz="1200" dirty="0">
                <a:solidFill>
                  <a:srgbClr val="000000"/>
                </a:solidFill>
                <a:ea typeface="Tahoma" panose="020B0604030504040204" pitchFamily="34" charset="0"/>
                <a:cs typeface="Tahoma" panose="020B0604030504040204" pitchFamily="34" charset="0"/>
              </a:rPr>
              <a:t>(unauthorised term-time </a:t>
            </a:r>
            <a:r>
              <a:rPr lang="en-GB" sz="1200" dirty="0" smtClean="0">
                <a:solidFill>
                  <a:srgbClr val="000000"/>
                </a:solidFill>
                <a:ea typeface="Tahoma" panose="020B0604030504040204" pitchFamily="34" charset="0"/>
                <a:cs typeface="Tahoma" panose="020B0604030504040204" pitchFamily="34" charset="0"/>
              </a:rPr>
              <a:t>holiday); </a:t>
            </a:r>
            <a:r>
              <a:rPr lang="en-GB" sz="1200" b="1" dirty="0" smtClean="0">
                <a:solidFill>
                  <a:srgbClr val="000000"/>
                </a:solidFill>
                <a:ea typeface="Tahoma" panose="020B0604030504040204" pitchFamily="34" charset="0"/>
                <a:cs typeface="Tahoma" panose="020B0604030504040204" pitchFamily="34" charset="0"/>
              </a:rPr>
              <a:t>N</a:t>
            </a:r>
            <a:r>
              <a:rPr lang="en-GB" sz="1200" dirty="0" smtClean="0">
                <a:solidFill>
                  <a:srgbClr val="000000"/>
                </a:solidFill>
                <a:ea typeface="Tahoma" panose="020B0604030504040204" pitchFamily="34" charset="0"/>
                <a:cs typeface="Tahoma" panose="020B0604030504040204" pitchFamily="34" charset="0"/>
              </a:rPr>
              <a:t>-codes </a:t>
            </a:r>
            <a:r>
              <a:rPr lang="en-GB" sz="1200" dirty="0">
                <a:solidFill>
                  <a:srgbClr val="000000"/>
                </a:solidFill>
                <a:ea typeface="Tahoma" panose="020B0604030504040204" pitchFamily="34" charset="0"/>
                <a:cs typeface="Tahoma" panose="020B0604030504040204" pitchFamily="34" charset="0"/>
              </a:rPr>
              <a:t>(no reason yet provided for absence</a:t>
            </a:r>
            <a:r>
              <a:rPr lang="en-GB" sz="1200" dirty="0" smtClean="0">
                <a:solidFill>
                  <a:srgbClr val="000000"/>
                </a:solidFill>
                <a:ea typeface="Tahoma" panose="020B0604030504040204" pitchFamily="34" charset="0"/>
                <a:cs typeface="Tahoma" panose="020B0604030504040204" pitchFamily="34" charset="0"/>
              </a:rPr>
              <a:t>); </a:t>
            </a:r>
            <a:r>
              <a:rPr lang="en-GB" sz="1200" b="1" dirty="0" smtClean="0">
                <a:solidFill>
                  <a:srgbClr val="000000"/>
                </a:solidFill>
                <a:ea typeface="Tahoma" panose="020B0604030504040204" pitchFamily="34" charset="0"/>
                <a:cs typeface="Tahoma" panose="020B0604030504040204" pitchFamily="34" charset="0"/>
              </a:rPr>
              <a:t>O</a:t>
            </a:r>
            <a:r>
              <a:rPr lang="en-GB" sz="1200" dirty="0" smtClean="0">
                <a:solidFill>
                  <a:srgbClr val="000000"/>
                </a:solidFill>
                <a:ea typeface="Tahoma" panose="020B0604030504040204" pitchFamily="34" charset="0"/>
                <a:cs typeface="Tahoma" panose="020B0604030504040204" pitchFamily="34" charset="0"/>
              </a:rPr>
              <a:t>-codes </a:t>
            </a:r>
            <a:r>
              <a:rPr lang="en-GB" sz="1200" dirty="0">
                <a:solidFill>
                  <a:srgbClr val="000000"/>
                </a:solidFill>
                <a:ea typeface="Tahoma" panose="020B0604030504040204" pitchFamily="34" charset="0"/>
                <a:cs typeface="Tahoma" panose="020B0604030504040204" pitchFamily="34" charset="0"/>
              </a:rPr>
              <a:t>(poor attendance</a:t>
            </a:r>
            <a:r>
              <a:rPr lang="en-GB" sz="1200" dirty="0" smtClean="0">
                <a:solidFill>
                  <a:srgbClr val="000000"/>
                </a:solidFill>
                <a:ea typeface="Tahoma" panose="020B0604030504040204" pitchFamily="34" charset="0"/>
                <a:cs typeface="Tahoma" panose="020B0604030504040204" pitchFamily="34" charset="0"/>
              </a:rPr>
              <a:t>); </a:t>
            </a:r>
            <a:r>
              <a:rPr lang="en-GB" sz="1200" b="1" dirty="0" smtClean="0">
                <a:solidFill>
                  <a:srgbClr val="000000"/>
                </a:solidFill>
                <a:ea typeface="Tahoma" panose="020B0604030504040204" pitchFamily="34" charset="0"/>
                <a:cs typeface="Tahoma" panose="020B0604030504040204" pitchFamily="34" charset="0"/>
              </a:rPr>
              <a:t>U</a:t>
            </a:r>
            <a:r>
              <a:rPr lang="en-GB" sz="1200" dirty="0" smtClean="0">
                <a:solidFill>
                  <a:srgbClr val="000000"/>
                </a:solidFill>
                <a:ea typeface="Tahoma" panose="020B0604030504040204" pitchFamily="34" charset="0"/>
                <a:cs typeface="Tahoma" panose="020B0604030504040204" pitchFamily="34" charset="0"/>
              </a:rPr>
              <a:t>-codes </a:t>
            </a:r>
            <a:r>
              <a:rPr lang="en-GB" sz="1200" dirty="0">
                <a:solidFill>
                  <a:srgbClr val="000000"/>
                </a:solidFill>
                <a:ea typeface="Tahoma" panose="020B0604030504040204" pitchFamily="34" charset="0"/>
                <a:cs typeface="Tahoma" panose="020B0604030504040204" pitchFamily="34" charset="0"/>
              </a:rPr>
              <a:t>(lateness after close of registration) </a:t>
            </a:r>
            <a:endParaRPr lang="en-GB" sz="1200" dirty="0">
              <a:ea typeface="Tahoma" panose="020B0604030504040204" pitchFamily="34" charset="0"/>
              <a:cs typeface="Tahoma" panose="020B0604030504040204" pitchFamily="34" charset="0"/>
            </a:endParaRPr>
          </a:p>
        </p:txBody>
      </p:sp>
      <p:sp>
        <p:nvSpPr>
          <p:cNvPr id="7" name="Rounded Rectangle 6">
            <a:extLst>
              <a:ext uri="{FF2B5EF4-FFF2-40B4-BE49-F238E27FC236}">
                <a16:creationId xmlns:a16="http://schemas.microsoft.com/office/drawing/2014/main" id="{84597143-89DD-51DB-F47E-C5532324A023}"/>
              </a:ext>
            </a:extLst>
          </p:cNvPr>
          <p:cNvSpPr/>
          <p:nvPr/>
        </p:nvSpPr>
        <p:spPr>
          <a:xfrm>
            <a:off x="55661" y="4500793"/>
            <a:ext cx="9000876" cy="66755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200" b="1" i="1" dirty="0">
                <a:solidFill>
                  <a:schemeClr val="tx1"/>
                </a:solidFill>
                <a:ea typeface="Tahoma" panose="020B0604030504040204" pitchFamily="34" charset="0"/>
                <a:cs typeface="Tahoma" panose="020B0604030504040204" pitchFamily="34" charset="0"/>
              </a:rPr>
              <a:t>There is no right of appeal once a Fixed Penalty Notice is issued</a:t>
            </a:r>
            <a:r>
              <a:rPr lang="en-GB" sz="1200" i="1" dirty="0">
                <a:solidFill>
                  <a:schemeClr val="tx1"/>
                </a:solidFill>
                <a:ea typeface="Tahoma" panose="020B0604030504040204" pitchFamily="34" charset="0"/>
                <a:cs typeface="Tahoma" panose="020B0604030504040204" pitchFamily="34" charset="0"/>
              </a:rPr>
              <a:t>, so disputes over how an absence is classified must be settled with the school before the absence is taken. </a:t>
            </a:r>
            <a:r>
              <a:rPr lang="en-GB" sz="1200" i="1" dirty="0" smtClean="0">
                <a:solidFill>
                  <a:schemeClr val="tx1"/>
                </a:solidFill>
                <a:ea typeface="Tahoma" panose="020B0604030504040204" pitchFamily="34" charset="0"/>
                <a:cs typeface="Tahoma" panose="020B0604030504040204" pitchFamily="34" charset="0"/>
              </a:rPr>
              <a:t>Full </a:t>
            </a:r>
            <a:r>
              <a:rPr lang="en-GB" sz="1200" i="1" dirty="0">
                <a:solidFill>
                  <a:schemeClr val="tx1"/>
                </a:solidFill>
                <a:ea typeface="Tahoma" panose="020B0604030504040204" pitchFamily="34" charset="0"/>
                <a:cs typeface="Tahoma" panose="020B0604030504040204" pitchFamily="34" charset="0"/>
              </a:rPr>
              <a:t>details relating to Fixed Penalty Notice amounts and thresholds can be found in the Code of Conduct on the Brighton &amp; Hove City Council website.</a:t>
            </a:r>
          </a:p>
        </p:txBody>
      </p:sp>
    </p:spTree>
    <p:extLst>
      <p:ext uri="{BB962C8B-B14F-4D97-AF65-F5344CB8AC3E}">
        <p14:creationId xmlns:p14="http://schemas.microsoft.com/office/powerpoint/2010/main" val="354168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5596404" cy="584775"/>
          </a:xfrm>
          <a:prstGeom prst="rect">
            <a:avLst/>
          </a:prstGeom>
          <a:noFill/>
        </p:spPr>
        <p:txBody>
          <a:bodyPr wrap="none" rtlCol="0">
            <a:spAutoFit/>
          </a:bodyPr>
          <a:lstStyle/>
          <a:p>
            <a:r>
              <a:rPr lang="en-GB" sz="3200" dirty="0" smtClean="0"/>
              <a:t>What are this year’s term dates?</a:t>
            </a:r>
            <a:endParaRPr lang="en-GB" sz="3200" dirty="0"/>
          </a:p>
        </p:txBody>
      </p:sp>
    </p:spTree>
    <p:extLst>
      <p:ext uri="{BB962C8B-B14F-4D97-AF65-F5344CB8AC3E}">
        <p14:creationId xmlns:p14="http://schemas.microsoft.com/office/powerpoint/2010/main" val="843728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7246664" cy="584775"/>
          </a:xfrm>
          <a:prstGeom prst="rect">
            <a:avLst/>
          </a:prstGeom>
          <a:noFill/>
        </p:spPr>
        <p:txBody>
          <a:bodyPr wrap="none" rtlCol="0">
            <a:spAutoFit/>
          </a:bodyPr>
          <a:lstStyle/>
          <a:p>
            <a:r>
              <a:rPr lang="en-GB" sz="3200" dirty="0" smtClean="0"/>
              <a:t>Help! Who can I talk to about attendance?</a:t>
            </a:r>
            <a:endParaRPr lang="en-GB" sz="3200" dirty="0"/>
          </a:p>
        </p:txBody>
      </p:sp>
      <p:sp>
        <p:nvSpPr>
          <p:cNvPr id="6" name="Rounded Rectangle 5">
            <a:extLst>
              <a:ext uri="{FF2B5EF4-FFF2-40B4-BE49-F238E27FC236}">
                <a16:creationId xmlns:a16="http://schemas.microsoft.com/office/drawing/2014/main" id="{828BE6ED-7379-E4BF-97F4-0BBFEA16840E}"/>
              </a:ext>
            </a:extLst>
          </p:cNvPr>
          <p:cNvSpPr/>
          <p:nvPr/>
        </p:nvSpPr>
        <p:spPr>
          <a:xfrm>
            <a:off x="219360" y="1633648"/>
            <a:ext cx="8672150" cy="60515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600" dirty="0">
                <a:solidFill>
                  <a:schemeClr val="tx1"/>
                </a:solidFill>
                <a:ea typeface="Tahoma" panose="020B0604030504040204" pitchFamily="34" charset="0"/>
                <a:cs typeface="Tahoma" panose="020B0604030504040204" pitchFamily="34" charset="0"/>
              </a:rPr>
              <a:t>If you are having difficulty getting your child into school please talk to us so we can try and work out a plan to overcome whatever barrier is causing the problem.   </a:t>
            </a:r>
          </a:p>
        </p:txBody>
      </p:sp>
      <p:sp>
        <p:nvSpPr>
          <p:cNvPr id="7" name="Rounded Rectangle 6">
            <a:extLst>
              <a:ext uri="{FF2B5EF4-FFF2-40B4-BE49-F238E27FC236}">
                <a16:creationId xmlns:a16="http://schemas.microsoft.com/office/drawing/2014/main" id="{911F98D7-0B95-A51C-F702-189413AED5C3}"/>
              </a:ext>
            </a:extLst>
          </p:cNvPr>
          <p:cNvSpPr/>
          <p:nvPr/>
        </p:nvSpPr>
        <p:spPr>
          <a:xfrm>
            <a:off x="219360" y="2362190"/>
            <a:ext cx="2798178" cy="478971"/>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smtClean="0">
                <a:ea typeface="Tahoma" panose="020B0604030504040204" pitchFamily="34" charset="0"/>
                <a:cs typeface="Tahoma" panose="020B0604030504040204" pitchFamily="34" charset="0"/>
              </a:rPr>
              <a:t>Adam Sutton</a:t>
            </a:r>
            <a:endParaRPr lang="en-US" sz="1400" b="1" dirty="0">
              <a:ea typeface="Tahoma" panose="020B0604030504040204" pitchFamily="34" charset="0"/>
              <a:cs typeface="Tahoma" panose="020B0604030504040204" pitchFamily="34" charset="0"/>
            </a:endParaRPr>
          </a:p>
        </p:txBody>
      </p:sp>
      <p:sp>
        <p:nvSpPr>
          <p:cNvPr id="8" name="Rounded Rectangle 7">
            <a:extLst>
              <a:ext uri="{FF2B5EF4-FFF2-40B4-BE49-F238E27FC236}">
                <a16:creationId xmlns:a16="http://schemas.microsoft.com/office/drawing/2014/main" id="{3F471589-C425-5CC2-D778-164D376E4130}"/>
              </a:ext>
            </a:extLst>
          </p:cNvPr>
          <p:cNvSpPr/>
          <p:nvPr/>
        </p:nvSpPr>
        <p:spPr>
          <a:xfrm>
            <a:off x="219360" y="2892669"/>
            <a:ext cx="2798178" cy="140898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sz="1400" b="1" dirty="0">
                <a:solidFill>
                  <a:schemeClr val="tx1"/>
                </a:solidFill>
                <a:ea typeface="Tahoma" panose="020B0604030504040204" pitchFamily="34" charset="0"/>
                <a:cs typeface="Tahoma" panose="020B0604030504040204" pitchFamily="34" charset="0"/>
              </a:rPr>
              <a:t>Contact the headteacher via the school </a:t>
            </a:r>
            <a:r>
              <a:rPr lang="en-GB" sz="1400" b="1" dirty="0" smtClean="0">
                <a:solidFill>
                  <a:schemeClr val="tx1"/>
                </a:solidFill>
                <a:ea typeface="Tahoma" panose="020B0604030504040204" pitchFamily="34" charset="0"/>
                <a:cs typeface="Tahoma" panose="020B0604030504040204" pitchFamily="34" charset="0"/>
              </a:rPr>
              <a:t>office:</a:t>
            </a:r>
            <a:endParaRPr lang="en-GB" sz="1400" b="1" dirty="0">
              <a:solidFill>
                <a:schemeClr val="tx1"/>
              </a:solidFill>
              <a:ea typeface="Tahoma" panose="020B0604030504040204" pitchFamily="34" charset="0"/>
              <a:cs typeface="Tahoma" panose="020B0604030504040204" pitchFamily="34" charset="0"/>
            </a:endParaRPr>
          </a:p>
          <a:p>
            <a:pPr algn="ctr" rtl="0" fontAlgn="base"/>
            <a:endParaRPr lang="en-GB" sz="1400" b="1" i="0" u="none" strike="noStrike" dirty="0">
              <a:solidFill>
                <a:schemeClr val="tx1"/>
              </a:solidFill>
              <a:effectLst/>
              <a:ea typeface="Tahoma" panose="020B0604030504040204" pitchFamily="34" charset="0"/>
              <a:cs typeface="Tahoma" panose="020B0604030504040204" pitchFamily="34" charset="0"/>
            </a:endParaRPr>
          </a:p>
          <a:p>
            <a:pPr algn="ctr" rtl="0" fontAlgn="base"/>
            <a:r>
              <a:rPr lang="en-GB" sz="1400" b="1" dirty="0">
                <a:solidFill>
                  <a:schemeClr val="tx1"/>
                </a:solidFill>
                <a:ea typeface="Tahoma" panose="020B0604030504040204" pitchFamily="34" charset="0"/>
                <a:cs typeface="Tahoma" panose="020B0604030504040204" pitchFamily="34" charset="0"/>
              </a:rPr>
              <a:t>01273 </a:t>
            </a:r>
            <a:r>
              <a:rPr lang="en-GB" sz="1400" b="1" dirty="0" smtClean="0">
                <a:solidFill>
                  <a:schemeClr val="tx1"/>
                </a:solidFill>
                <a:ea typeface="Tahoma" panose="020B0604030504040204" pitchFamily="34" charset="0"/>
                <a:cs typeface="Tahoma" panose="020B0604030504040204" pitchFamily="34" charset="0"/>
              </a:rPr>
              <a:t>605700</a:t>
            </a:r>
            <a:endParaRPr lang="en-GB" sz="1400" b="1" dirty="0">
              <a:solidFill>
                <a:schemeClr val="tx1"/>
              </a:solidFill>
              <a:ea typeface="Tahoma" panose="020B0604030504040204" pitchFamily="34" charset="0"/>
              <a:cs typeface="Tahoma" panose="020B0604030504040204" pitchFamily="34" charset="0"/>
            </a:endParaRPr>
          </a:p>
          <a:p>
            <a:pPr algn="ctr" rtl="0" fontAlgn="base"/>
            <a:r>
              <a:rPr lang="en-GB" sz="1400" b="1" dirty="0" smtClean="0">
                <a:solidFill>
                  <a:schemeClr val="accent6">
                    <a:lumMod val="50000"/>
                  </a:schemeClr>
                </a:solidFill>
                <a:ea typeface="Tahoma" panose="020B0604030504040204" pitchFamily="34" charset="0"/>
                <a:cs typeface="Tahoma" panose="020B0604030504040204" pitchFamily="34" charset="0"/>
                <a:hlinkClick r:id="rId2"/>
              </a:rPr>
              <a:t>office@moulsecoomb.brighton-hove.sch.uk</a:t>
            </a:r>
            <a:r>
              <a:rPr lang="en-GB" sz="1400" b="1" dirty="0" smtClean="0">
                <a:solidFill>
                  <a:schemeClr val="accent6">
                    <a:lumMod val="50000"/>
                  </a:schemeClr>
                </a:solidFill>
                <a:ea typeface="Tahoma" panose="020B0604030504040204" pitchFamily="34" charset="0"/>
                <a:cs typeface="Tahoma" panose="020B0604030504040204" pitchFamily="34" charset="0"/>
              </a:rPr>
              <a:t> </a:t>
            </a:r>
            <a:endParaRPr lang="en-GB" sz="1400" b="1" i="0" u="none" strike="noStrike" dirty="0">
              <a:solidFill>
                <a:schemeClr val="accent6">
                  <a:lumMod val="50000"/>
                </a:schemeClr>
              </a:solidFill>
              <a:effectLst/>
              <a:ea typeface="Tahoma" panose="020B0604030504040204" pitchFamily="34" charset="0"/>
              <a:cs typeface="Tahoma" panose="020B0604030504040204" pitchFamily="34" charset="0"/>
            </a:endParaRPr>
          </a:p>
        </p:txBody>
      </p:sp>
      <p:sp>
        <p:nvSpPr>
          <p:cNvPr id="9" name="Rounded Rectangle 8">
            <a:extLst>
              <a:ext uri="{FF2B5EF4-FFF2-40B4-BE49-F238E27FC236}">
                <a16:creationId xmlns:a16="http://schemas.microsoft.com/office/drawing/2014/main" id="{21FCD789-B232-E25E-08C3-D1823176E8AC}"/>
              </a:ext>
            </a:extLst>
          </p:cNvPr>
          <p:cNvSpPr/>
          <p:nvPr/>
        </p:nvSpPr>
        <p:spPr>
          <a:xfrm>
            <a:off x="3156346" y="2355625"/>
            <a:ext cx="2798178" cy="478971"/>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smtClean="0">
                <a:ea typeface="Tahoma" panose="020B0604030504040204" pitchFamily="34" charset="0"/>
                <a:cs typeface="Tahoma" panose="020B0604030504040204" pitchFamily="34" charset="0"/>
              </a:rPr>
              <a:t>Lynn Tiltman</a:t>
            </a:r>
            <a:endParaRPr lang="en-US" sz="1400" b="1" dirty="0">
              <a:ea typeface="Tahoma" panose="020B0604030504040204" pitchFamily="34" charset="0"/>
              <a:cs typeface="Tahoma" panose="020B0604030504040204" pitchFamily="34" charset="0"/>
            </a:endParaRPr>
          </a:p>
        </p:txBody>
      </p:sp>
      <p:sp>
        <p:nvSpPr>
          <p:cNvPr id="10" name="Rounded Rectangle 9">
            <a:extLst>
              <a:ext uri="{FF2B5EF4-FFF2-40B4-BE49-F238E27FC236}">
                <a16:creationId xmlns:a16="http://schemas.microsoft.com/office/drawing/2014/main" id="{1A4D8D1A-4D8B-0996-4192-5CE704CCDF79}"/>
              </a:ext>
            </a:extLst>
          </p:cNvPr>
          <p:cNvSpPr/>
          <p:nvPr/>
        </p:nvSpPr>
        <p:spPr>
          <a:xfrm>
            <a:off x="3156346" y="2892669"/>
            <a:ext cx="2798178" cy="140898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sz="1400" b="1" dirty="0">
                <a:solidFill>
                  <a:schemeClr val="tx1"/>
                </a:solidFill>
                <a:ea typeface="Tahoma" panose="020B0604030504040204" pitchFamily="34" charset="0"/>
                <a:cs typeface="Tahoma" panose="020B0604030504040204" pitchFamily="34" charset="0"/>
              </a:rPr>
              <a:t>Contact the Special Needs Co-ordinator </a:t>
            </a:r>
            <a:r>
              <a:rPr lang="en-GB" sz="1400" b="1" dirty="0" smtClean="0">
                <a:solidFill>
                  <a:schemeClr val="tx1"/>
                </a:solidFill>
                <a:ea typeface="Tahoma" panose="020B0604030504040204" pitchFamily="34" charset="0"/>
                <a:cs typeface="Tahoma" panose="020B0604030504040204" pitchFamily="34" charset="0"/>
              </a:rPr>
              <a:t>on:</a:t>
            </a:r>
            <a:endParaRPr lang="en-GB" sz="1400" b="1" dirty="0">
              <a:solidFill>
                <a:schemeClr val="tx1"/>
              </a:solidFill>
              <a:ea typeface="Tahoma" panose="020B0604030504040204" pitchFamily="34" charset="0"/>
              <a:cs typeface="Tahoma" panose="020B0604030504040204" pitchFamily="34" charset="0"/>
            </a:endParaRPr>
          </a:p>
          <a:p>
            <a:pPr algn="ctr" rtl="0" fontAlgn="base"/>
            <a:endParaRPr lang="en-GB" sz="1400" b="1" i="0" u="none" strike="noStrike" dirty="0">
              <a:solidFill>
                <a:schemeClr val="tx1"/>
              </a:solidFill>
              <a:effectLst/>
              <a:ea typeface="Tahoma" panose="020B0604030504040204" pitchFamily="34" charset="0"/>
              <a:cs typeface="Tahoma" panose="020B0604030504040204" pitchFamily="34" charset="0"/>
            </a:endParaRPr>
          </a:p>
          <a:p>
            <a:pPr algn="ctr" rtl="0" fontAlgn="base"/>
            <a:r>
              <a:rPr lang="en-GB" sz="1400" b="1" dirty="0">
                <a:solidFill>
                  <a:schemeClr val="tx1"/>
                </a:solidFill>
                <a:ea typeface="Tahoma" panose="020B0604030504040204" pitchFamily="34" charset="0"/>
                <a:cs typeface="Tahoma" panose="020B0604030504040204" pitchFamily="34" charset="0"/>
              </a:rPr>
              <a:t>01273 </a:t>
            </a:r>
            <a:r>
              <a:rPr lang="en-GB" sz="1400" b="1" dirty="0" smtClean="0">
                <a:solidFill>
                  <a:schemeClr val="tx1"/>
                </a:solidFill>
                <a:ea typeface="Tahoma" panose="020B0604030504040204" pitchFamily="34" charset="0"/>
                <a:cs typeface="Tahoma" panose="020B0604030504040204" pitchFamily="34" charset="0"/>
              </a:rPr>
              <a:t>605700</a:t>
            </a:r>
            <a:endParaRPr lang="en-GB" sz="1400" b="1" dirty="0">
              <a:solidFill>
                <a:schemeClr val="tx1"/>
              </a:solidFill>
              <a:ea typeface="Tahoma" panose="020B0604030504040204" pitchFamily="34" charset="0"/>
              <a:cs typeface="Tahoma" panose="020B0604030504040204" pitchFamily="34" charset="0"/>
            </a:endParaRPr>
          </a:p>
          <a:p>
            <a:pPr algn="ctr" fontAlgn="base"/>
            <a:r>
              <a:rPr lang="en-GB" sz="1400" b="1" dirty="0" smtClean="0">
                <a:solidFill>
                  <a:schemeClr val="tx1"/>
                </a:solidFill>
                <a:ea typeface="Tahoma" panose="020B0604030504040204" pitchFamily="34" charset="0"/>
                <a:cs typeface="Tahoma" panose="020B0604030504040204" pitchFamily="34" charset="0"/>
                <a:hlinkClick r:id="rId3"/>
              </a:rPr>
              <a:t>office@</a:t>
            </a:r>
            <a:r>
              <a:rPr lang="en-GB" sz="1400" b="1" dirty="0" smtClean="0">
                <a:solidFill>
                  <a:schemeClr val="tx1"/>
                </a:solidFill>
                <a:ea typeface="Tahoma" panose="020B0604030504040204" pitchFamily="34" charset="0"/>
                <a:cs typeface="Tahoma" panose="020B0604030504040204" pitchFamily="34" charset="0"/>
                <a:hlinkClick r:id="rId2"/>
              </a:rPr>
              <a:t>moulsecoomb.brighton-hove.sch.uk</a:t>
            </a:r>
            <a:r>
              <a:rPr lang="en-GB" sz="1400" b="1" dirty="0" smtClean="0">
                <a:solidFill>
                  <a:schemeClr val="tx1"/>
                </a:solidFill>
                <a:ea typeface="Tahoma" panose="020B0604030504040204" pitchFamily="34" charset="0"/>
                <a:cs typeface="Tahoma" panose="020B0604030504040204" pitchFamily="34" charset="0"/>
              </a:rPr>
              <a:t> </a:t>
            </a:r>
            <a:endParaRPr lang="en-GB" sz="1400" b="1" i="0" u="none" strike="noStrike" dirty="0">
              <a:solidFill>
                <a:schemeClr val="tx1"/>
              </a:solidFill>
              <a:effectLst/>
              <a:ea typeface="Tahoma" panose="020B0604030504040204" pitchFamily="34" charset="0"/>
              <a:cs typeface="Tahoma" panose="020B0604030504040204" pitchFamily="34" charset="0"/>
            </a:endParaRPr>
          </a:p>
        </p:txBody>
      </p:sp>
      <p:sp>
        <p:nvSpPr>
          <p:cNvPr id="11" name="Rounded Rectangle 10">
            <a:extLst>
              <a:ext uri="{FF2B5EF4-FFF2-40B4-BE49-F238E27FC236}">
                <a16:creationId xmlns:a16="http://schemas.microsoft.com/office/drawing/2014/main" id="{69585251-0C35-0E74-5D2F-429FA010DB36}"/>
              </a:ext>
            </a:extLst>
          </p:cNvPr>
          <p:cNvSpPr/>
          <p:nvPr/>
        </p:nvSpPr>
        <p:spPr>
          <a:xfrm>
            <a:off x="6093332" y="2345895"/>
            <a:ext cx="2798178" cy="478971"/>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smtClean="0">
                <a:ea typeface="Tahoma" panose="020B0604030504040204" pitchFamily="34" charset="0"/>
                <a:cs typeface="Tahoma" panose="020B0604030504040204" pitchFamily="34" charset="0"/>
              </a:rPr>
              <a:t>Lucy Dean</a:t>
            </a:r>
            <a:endParaRPr lang="en-US" sz="1400" b="1" dirty="0">
              <a:ea typeface="Tahoma" panose="020B0604030504040204" pitchFamily="34" charset="0"/>
              <a:cs typeface="Tahoma" panose="020B0604030504040204" pitchFamily="34" charset="0"/>
            </a:endParaRPr>
          </a:p>
        </p:txBody>
      </p:sp>
      <p:sp>
        <p:nvSpPr>
          <p:cNvPr id="12" name="Rounded Rectangle 11">
            <a:extLst>
              <a:ext uri="{FF2B5EF4-FFF2-40B4-BE49-F238E27FC236}">
                <a16:creationId xmlns:a16="http://schemas.microsoft.com/office/drawing/2014/main" id="{588B09C1-568C-086B-8966-F1790B2DBF34}"/>
              </a:ext>
            </a:extLst>
          </p:cNvPr>
          <p:cNvSpPr/>
          <p:nvPr/>
        </p:nvSpPr>
        <p:spPr>
          <a:xfrm>
            <a:off x="6093332" y="2882939"/>
            <a:ext cx="2798178" cy="141871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sz="1400" b="1" dirty="0">
                <a:solidFill>
                  <a:schemeClr val="tx1"/>
                </a:solidFill>
                <a:ea typeface="Tahoma" panose="020B0604030504040204" pitchFamily="34" charset="0"/>
                <a:cs typeface="Tahoma" panose="020B0604030504040204" pitchFamily="34" charset="0"/>
              </a:rPr>
              <a:t>Contact the </a:t>
            </a:r>
            <a:r>
              <a:rPr lang="en-GB" sz="1400" b="1" dirty="0" smtClean="0">
                <a:solidFill>
                  <a:schemeClr val="tx1"/>
                </a:solidFill>
                <a:ea typeface="Tahoma" panose="020B0604030504040204" pitchFamily="34" charset="0"/>
                <a:cs typeface="Tahoma" panose="020B0604030504040204" pitchFamily="34" charset="0"/>
              </a:rPr>
              <a:t>Designated Safeguarding </a:t>
            </a:r>
            <a:r>
              <a:rPr lang="en-GB" sz="1400" b="1" dirty="0">
                <a:solidFill>
                  <a:schemeClr val="tx1"/>
                </a:solidFill>
                <a:ea typeface="Tahoma" panose="020B0604030504040204" pitchFamily="34" charset="0"/>
                <a:cs typeface="Tahoma" panose="020B0604030504040204" pitchFamily="34" charset="0"/>
              </a:rPr>
              <a:t>Officer </a:t>
            </a:r>
            <a:r>
              <a:rPr lang="en-GB" sz="1400" b="1" dirty="0" smtClean="0">
                <a:solidFill>
                  <a:schemeClr val="tx1"/>
                </a:solidFill>
                <a:ea typeface="Tahoma" panose="020B0604030504040204" pitchFamily="34" charset="0"/>
                <a:cs typeface="Tahoma" panose="020B0604030504040204" pitchFamily="34" charset="0"/>
              </a:rPr>
              <a:t>on:</a:t>
            </a:r>
            <a:endParaRPr lang="en-GB" sz="1400" b="1" dirty="0">
              <a:solidFill>
                <a:schemeClr val="tx1"/>
              </a:solidFill>
              <a:ea typeface="Tahoma" panose="020B0604030504040204" pitchFamily="34" charset="0"/>
              <a:cs typeface="Tahoma" panose="020B0604030504040204" pitchFamily="34" charset="0"/>
            </a:endParaRPr>
          </a:p>
          <a:p>
            <a:pPr algn="ctr" rtl="0" fontAlgn="base"/>
            <a:endParaRPr lang="en-GB" sz="1400" b="1" i="0" u="none" strike="noStrike" dirty="0">
              <a:solidFill>
                <a:schemeClr val="tx1"/>
              </a:solidFill>
              <a:effectLst/>
              <a:ea typeface="Tahoma" panose="020B0604030504040204" pitchFamily="34" charset="0"/>
              <a:cs typeface="Tahoma" panose="020B0604030504040204" pitchFamily="34" charset="0"/>
            </a:endParaRPr>
          </a:p>
          <a:p>
            <a:pPr algn="ctr" rtl="0" fontAlgn="base"/>
            <a:r>
              <a:rPr lang="en-GB" sz="1400" b="1" dirty="0">
                <a:solidFill>
                  <a:schemeClr val="tx1"/>
                </a:solidFill>
                <a:ea typeface="Tahoma" panose="020B0604030504040204" pitchFamily="34" charset="0"/>
                <a:cs typeface="Tahoma" panose="020B0604030504040204" pitchFamily="34" charset="0"/>
              </a:rPr>
              <a:t>01273 </a:t>
            </a:r>
            <a:r>
              <a:rPr lang="en-GB" sz="1400" b="1" dirty="0" smtClean="0">
                <a:solidFill>
                  <a:schemeClr val="tx1"/>
                </a:solidFill>
                <a:ea typeface="Tahoma" panose="020B0604030504040204" pitchFamily="34" charset="0"/>
                <a:cs typeface="Tahoma" panose="020B0604030504040204" pitchFamily="34" charset="0"/>
              </a:rPr>
              <a:t>605700</a:t>
            </a:r>
            <a:endParaRPr lang="en-GB" sz="1400" b="1" dirty="0">
              <a:solidFill>
                <a:schemeClr val="tx1"/>
              </a:solidFill>
              <a:ea typeface="Tahoma" panose="020B0604030504040204" pitchFamily="34" charset="0"/>
              <a:cs typeface="Tahoma" panose="020B0604030504040204" pitchFamily="34" charset="0"/>
            </a:endParaRPr>
          </a:p>
          <a:p>
            <a:pPr algn="ctr" fontAlgn="base"/>
            <a:r>
              <a:rPr lang="en-GB" sz="1400" b="1" dirty="0" smtClean="0">
                <a:solidFill>
                  <a:schemeClr val="tx1"/>
                </a:solidFill>
                <a:ea typeface="Tahoma" panose="020B0604030504040204" pitchFamily="34" charset="0"/>
                <a:cs typeface="Tahoma" panose="020B0604030504040204" pitchFamily="34" charset="0"/>
                <a:hlinkClick r:id="rId3"/>
              </a:rPr>
              <a:t>office@</a:t>
            </a:r>
            <a:r>
              <a:rPr lang="en-GB" sz="1400" b="1" dirty="0" smtClean="0">
                <a:solidFill>
                  <a:schemeClr val="tx1"/>
                </a:solidFill>
                <a:ea typeface="Tahoma" panose="020B0604030504040204" pitchFamily="34" charset="0"/>
                <a:cs typeface="Tahoma" panose="020B0604030504040204" pitchFamily="34" charset="0"/>
                <a:hlinkClick r:id="rId2"/>
              </a:rPr>
              <a:t>moulsecoomb.brighton-hove.sch.uk</a:t>
            </a:r>
            <a:r>
              <a:rPr lang="en-GB" sz="1400" b="1" dirty="0" smtClean="0">
                <a:solidFill>
                  <a:schemeClr val="tx1"/>
                </a:solidFill>
                <a:ea typeface="Tahoma" panose="020B0604030504040204" pitchFamily="34" charset="0"/>
                <a:cs typeface="Tahoma" panose="020B0604030504040204" pitchFamily="34" charset="0"/>
              </a:rPr>
              <a:t> </a:t>
            </a:r>
            <a:endParaRPr lang="en-GB" sz="1400" b="1" i="0" u="none" strike="noStrike" dirty="0">
              <a:solidFill>
                <a:schemeClr val="tx1"/>
              </a:solidFill>
              <a:effectLst/>
              <a:ea typeface="Tahoma" panose="020B0604030504040204" pitchFamily="34" charset="0"/>
              <a:cs typeface="Tahoma" panose="020B0604030504040204" pitchFamily="34" charset="0"/>
            </a:endParaRPr>
          </a:p>
        </p:txBody>
      </p:sp>
      <p:sp>
        <p:nvSpPr>
          <p:cNvPr id="13" name="Rounded Rectangle 12">
            <a:extLst>
              <a:ext uri="{FF2B5EF4-FFF2-40B4-BE49-F238E27FC236}">
                <a16:creationId xmlns:a16="http://schemas.microsoft.com/office/drawing/2014/main" id="{733449C2-95C6-0C6A-1155-EBC55D456D0C}"/>
              </a:ext>
            </a:extLst>
          </p:cNvPr>
          <p:cNvSpPr/>
          <p:nvPr/>
        </p:nvSpPr>
        <p:spPr>
          <a:xfrm>
            <a:off x="1055886" y="4359730"/>
            <a:ext cx="7142222" cy="74500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600" i="1" dirty="0">
                <a:solidFill>
                  <a:schemeClr val="tx1"/>
                </a:solidFill>
                <a:ea typeface="Tahoma" panose="020B0604030504040204" pitchFamily="34" charset="0"/>
                <a:cs typeface="Tahoma" panose="020B0604030504040204" pitchFamily="34" charset="0"/>
              </a:rPr>
              <a:t>If we think your child’s attendance is becoming an issue we will be in contact (phone call or letter) to try and improve their attendance.</a:t>
            </a:r>
          </a:p>
        </p:txBody>
      </p:sp>
    </p:spTree>
    <p:extLst>
      <p:ext uri="{BB962C8B-B14F-4D97-AF65-F5344CB8AC3E}">
        <p14:creationId xmlns:p14="http://schemas.microsoft.com/office/powerpoint/2010/main" val="20159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5234125" cy="584775"/>
          </a:xfrm>
          <a:prstGeom prst="rect">
            <a:avLst/>
          </a:prstGeom>
          <a:noFill/>
        </p:spPr>
        <p:txBody>
          <a:bodyPr wrap="none" rtlCol="0">
            <a:spAutoFit/>
          </a:bodyPr>
          <a:lstStyle/>
          <a:p>
            <a:r>
              <a:rPr lang="en-GB" sz="3200" dirty="0" smtClean="0"/>
              <a:t>Why is attendance important?</a:t>
            </a:r>
            <a:endParaRPr lang="en-GB" sz="3200" dirty="0"/>
          </a:p>
        </p:txBody>
      </p:sp>
      <p:sp>
        <p:nvSpPr>
          <p:cNvPr id="7" name="Rounded Rectangle 6">
            <a:extLst>
              <a:ext uri="{FF2B5EF4-FFF2-40B4-BE49-F238E27FC236}">
                <a16:creationId xmlns:a16="http://schemas.microsoft.com/office/drawing/2014/main" id="{FBCCD77C-92DD-6BC0-4E8F-685A3E6BF627}"/>
              </a:ext>
            </a:extLst>
          </p:cNvPr>
          <p:cNvSpPr/>
          <p:nvPr/>
        </p:nvSpPr>
        <p:spPr>
          <a:xfrm>
            <a:off x="146684" y="1618727"/>
            <a:ext cx="3447306" cy="1103005"/>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Academic Progress</a:t>
            </a:r>
          </a:p>
          <a:p>
            <a:pPr algn="ctr"/>
            <a:r>
              <a:rPr lang="en-US" sz="1200" dirty="0" smtClean="0">
                <a:ea typeface="Tahoma" panose="020B0604030504040204" pitchFamily="34" charset="0"/>
                <a:cs typeface="Tahoma" panose="020B0604030504040204" pitchFamily="34" charset="0"/>
              </a:rPr>
              <a:t>By </a:t>
            </a:r>
            <a:r>
              <a:rPr lang="en-US" sz="1200" dirty="0">
                <a:ea typeface="Tahoma" panose="020B0604030504040204" pitchFamily="34" charset="0"/>
                <a:cs typeface="Tahoma" panose="020B0604030504040204" pitchFamily="34" charset="0"/>
              </a:rPr>
              <a:t>not attending school children will miss out on key concepts (including phonics or mathematical procedures</a:t>
            </a:r>
            <a:r>
              <a:rPr lang="en-US" sz="1200" dirty="0" smtClean="0">
                <a:ea typeface="Tahoma" panose="020B0604030504040204" pitchFamily="34" charset="0"/>
                <a:cs typeface="Tahoma" panose="020B0604030504040204" pitchFamily="34" charset="0"/>
              </a:rPr>
              <a:t>). These </a:t>
            </a:r>
            <a:r>
              <a:rPr lang="en-US" sz="1200" dirty="0">
                <a:ea typeface="Tahoma" panose="020B0604030504040204" pitchFamily="34" charset="0"/>
                <a:cs typeface="Tahoma" panose="020B0604030504040204" pitchFamily="34" charset="0"/>
              </a:rPr>
              <a:t>gaps in knowledge </a:t>
            </a:r>
          </a:p>
          <a:p>
            <a:pPr algn="ctr"/>
            <a:r>
              <a:rPr lang="en-US" sz="1200" dirty="0">
                <a:ea typeface="Tahoma" panose="020B0604030504040204" pitchFamily="34" charset="0"/>
                <a:cs typeface="Tahoma" panose="020B0604030504040204" pitchFamily="34" charset="0"/>
              </a:rPr>
              <a:t>hamper future progress</a:t>
            </a:r>
            <a:r>
              <a:rPr lang="en-US" sz="1200" dirty="0" smtClean="0">
                <a:ea typeface="Tahoma" panose="020B0604030504040204" pitchFamily="34" charset="0"/>
                <a:cs typeface="Tahoma" panose="020B0604030504040204" pitchFamily="34" charset="0"/>
              </a:rPr>
              <a:t>.</a:t>
            </a:r>
            <a:endParaRPr lang="en-US" sz="1200" dirty="0">
              <a:ea typeface="Tahoma" panose="020B0604030504040204" pitchFamily="34" charset="0"/>
              <a:cs typeface="Tahoma" panose="020B0604030504040204" pitchFamily="34" charset="0"/>
            </a:endParaRPr>
          </a:p>
        </p:txBody>
      </p:sp>
      <p:sp>
        <p:nvSpPr>
          <p:cNvPr id="8" name="Rounded Rectangle 7">
            <a:extLst>
              <a:ext uri="{FF2B5EF4-FFF2-40B4-BE49-F238E27FC236}">
                <a16:creationId xmlns:a16="http://schemas.microsoft.com/office/drawing/2014/main" id="{19942644-9F27-2441-08BF-FE05ED73C62D}"/>
              </a:ext>
            </a:extLst>
          </p:cNvPr>
          <p:cNvSpPr/>
          <p:nvPr/>
        </p:nvSpPr>
        <p:spPr>
          <a:xfrm>
            <a:off x="147574" y="3749384"/>
            <a:ext cx="3264426" cy="137557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Friendships</a:t>
            </a:r>
          </a:p>
          <a:p>
            <a:pPr algn="ctr"/>
            <a:r>
              <a:rPr lang="en-US" sz="1200" dirty="0" smtClean="0">
                <a:ea typeface="Tahoma" panose="020B0604030504040204" pitchFamily="34" charset="0"/>
                <a:cs typeface="Tahoma" panose="020B0604030504040204" pitchFamily="34" charset="0"/>
              </a:rPr>
              <a:t>Having </a:t>
            </a:r>
            <a:r>
              <a:rPr lang="en-US" sz="1200" dirty="0">
                <a:ea typeface="Tahoma" panose="020B0604030504040204" pitchFamily="34" charset="0"/>
                <a:cs typeface="Tahoma" panose="020B0604030504040204" pitchFamily="34" charset="0"/>
              </a:rPr>
              <a:t>friends is important for everyone.  When children are out of school regularly or for prolonged periods of time friendship circles can </a:t>
            </a:r>
          </a:p>
          <a:p>
            <a:pPr algn="ctr"/>
            <a:r>
              <a:rPr lang="en-US" sz="1200" dirty="0">
                <a:ea typeface="Tahoma" panose="020B0604030504040204" pitchFamily="34" charset="0"/>
                <a:cs typeface="Tahoma" panose="020B0604030504040204" pitchFamily="34" charset="0"/>
              </a:rPr>
              <a:t>change – which can </a:t>
            </a:r>
          </a:p>
          <a:p>
            <a:pPr algn="ctr"/>
            <a:r>
              <a:rPr lang="en-US" sz="1200" dirty="0">
                <a:ea typeface="Tahoma" panose="020B0604030504040204" pitchFamily="34" charset="0"/>
                <a:cs typeface="Tahoma" panose="020B0604030504040204" pitchFamily="34" charset="0"/>
              </a:rPr>
              <a:t>cause problems when </a:t>
            </a:r>
          </a:p>
          <a:p>
            <a:pPr algn="ctr"/>
            <a:r>
              <a:rPr lang="en-US" sz="1200" dirty="0">
                <a:ea typeface="Tahoma" panose="020B0604030504040204" pitchFamily="34" charset="0"/>
                <a:cs typeface="Tahoma" panose="020B0604030504040204" pitchFamily="34" charset="0"/>
              </a:rPr>
              <a:t>the absentee returns!</a:t>
            </a:r>
          </a:p>
        </p:txBody>
      </p:sp>
      <p:sp>
        <p:nvSpPr>
          <p:cNvPr id="9" name="Rounded Rectangle 8">
            <a:extLst>
              <a:ext uri="{FF2B5EF4-FFF2-40B4-BE49-F238E27FC236}">
                <a16:creationId xmlns:a16="http://schemas.microsoft.com/office/drawing/2014/main" id="{55827D3F-EA15-0777-054C-2B48BB067BD3}"/>
              </a:ext>
            </a:extLst>
          </p:cNvPr>
          <p:cNvSpPr/>
          <p:nvPr/>
        </p:nvSpPr>
        <p:spPr>
          <a:xfrm>
            <a:off x="7458998" y="3320751"/>
            <a:ext cx="1542016" cy="1456482"/>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Wellbeing</a:t>
            </a:r>
          </a:p>
          <a:p>
            <a:pPr algn="ctr"/>
            <a:r>
              <a:rPr lang="en-US" sz="1200" dirty="0" smtClean="0">
                <a:ea typeface="Tahoma" panose="020B0604030504040204" pitchFamily="34" charset="0"/>
                <a:cs typeface="Tahoma" panose="020B0604030504040204" pitchFamily="34" charset="0"/>
              </a:rPr>
              <a:t>A </a:t>
            </a:r>
            <a:r>
              <a:rPr lang="en-US" sz="1200" dirty="0">
                <a:ea typeface="Tahoma" panose="020B0604030504040204" pitchFamily="34" charset="0"/>
                <a:cs typeface="Tahoma" panose="020B0604030504040204" pitchFamily="34" charset="0"/>
              </a:rPr>
              <a:t>sense of belonging to the school community helps you to feel safe and secure.</a:t>
            </a:r>
          </a:p>
        </p:txBody>
      </p:sp>
      <p:pic>
        <p:nvPicPr>
          <p:cNvPr id="10" name="Picture 9">
            <a:extLst>
              <a:ext uri="{FF2B5EF4-FFF2-40B4-BE49-F238E27FC236}">
                <a16:creationId xmlns:a16="http://schemas.microsoft.com/office/drawing/2014/main" id="{5B9A65C9-6240-D8AD-D461-6DC1C6CEF0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8493" y1="49259" x2="18493" y2="49259"/>
                        <a14:foregroundMark x1="25514" y1="31667" x2="25514" y2="31667"/>
                        <a14:foregroundMark x1="66438" y1="18148" x2="66438" y2="18148"/>
                        <a14:foregroundMark x1="66781" y1="12407" x2="66781" y2="12407"/>
                        <a14:foregroundMark x1="74658" y1="35185" x2="74658" y2="35185"/>
                        <a14:foregroundMark x1="74829" y1="31111" x2="74829" y2="31111"/>
                        <a14:foregroundMark x1="74658" y1="39630" x2="74658" y2="39630"/>
                        <a14:foregroundMark x1="77740" y1="47963" x2="77740" y2="47963"/>
                        <a14:foregroundMark x1="18664" y1="27407" x2="18664" y2="27407"/>
                      </a14:backgroundRemoval>
                    </a14:imgEffect>
                  </a14:imgLayer>
                </a14:imgProps>
              </a:ext>
            </a:extLst>
          </a:blip>
          <a:stretch>
            <a:fillRect/>
          </a:stretch>
        </p:blipFill>
        <p:spPr>
          <a:xfrm>
            <a:off x="7645265" y="1712046"/>
            <a:ext cx="1169481" cy="1081369"/>
          </a:xfrm>
          <a:prstGeom prst="rect">
            <a:avLst/>
          </a:prstGeom>
        </p:spPr>
      </p:pic>
      <p:pic>
        <p:nvPicPr>
          <p:cNvPr id="11" name="Picture 10">
            <a:extLst>
              <a:ext uri="{FF2B5EF4-FFF2-40B4-BE49-F238E27FC236}">
                <a16:creationId xmlns:a16="http://schemas.microsoft.com/office/drawing/2014/main" id="{537340FE-F781-56E6-0874-761695DD714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1452" y1="22924" x2="41452" y2="22924"/>
                        <a14:foregroundMark x1="43387" y1="22924" x2="51613" y2="23646"/>
                        <a14:foregroundMark x1="47419" y1="19675" x2="33710" y2="21661"/>
                        <a14:foregroundMark x1="57581" y1="34296" x2="65968" y2="35740"/>
                      </a14:backgroundRemoval>
                    </a14:imgEffect>
                  </a14:imgLayer>
                </a14:imgProps>
              </a:ext>
            </a:extLst>
          </a:blip>
          <a:stretch>
            <a:fillRect/>
          </a:stretch>
        </p:blipFill>
        <p:spPr>
          <a:xfrm>
            <a:off x="0" y="2892119"/>
            <a:ext cx="1214645" cy="1085344"/>
          </a:xfrm>
          <a:prstGeom prst="rect">
            <a:avLst/>
          </a:prstGeom>
        </p:spPr>
      </p:pic>
      <p:pic>
        <p:nvPicPr>
          <p:cNvPr id="12" name="Picture 11">
            <a:extLst>
              <a:ext uri="{FF2B5EF4-FFF2-40B4-BE49-F238E27FC236}">
                <a16:creationId xmlns:a16="http://schemas.microsoft.com/office/drawing/2014/main" id="{9FC20F85-71A5-A541-26E8-092C9DC2737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9" b="89894" l="5702" r="94298">
                        <a14:foregroundMark x1="39693" y1="19947" x2="39693" y2="19947"/>
                        <a14:foregroundMark x1="48684" y1="17021" x2="48684" y2="17021"/>
                        <a14:foregroundMark x1="58991" y1="19149" x2="58991" y2="19149"/>
                        <a14:foregroundMark x1="75000" y1="26596" x2="75000" y2="26596"/>
                        <a14:foregroundMark x1="28728" y1="29521" x2="28728" y2="29521"/>
                        <a14:foregroundMark x1="25439" y1="89096" x2="26535" y2="65691"/>
                        <a14:foregroundMark x1="57675" y1="86702" x2="60307" y2="87234"/>
                        <a14:foregroundMark x1="77851" y1="89096" x2="77632" y2="68617"/>
                        <a14:foregroundMark x1="82560" y1="66278" x2="87719" y2="63830"/>
                        <a14:foregroundMark x1="6140" y1="54787" x2="6140" y2="60372"/>
                        <a14:foregroundMark x1="89693" y1="65691" x2="90132" y2="51862"/>
                        <a14:foregroundMark x1="90570" y1="62766" x2="94298" y2="62234"/>
                        <a14:foregroundMark x1="16667" y1="61436" x2="39693" y2="50266"/>
                        <a14:foregroundMark x1="39693" y1="50266" x2="39693" y2="48404"/>
                        <a14:foregroundMark x1="14254" y1="56383" x2="14254" y2="56383"/>
                        <a14:foregroundMark x1="23904" y1="38830" x2="23904" y2="38830"/>
                        <a14:foregroundMark x1="24561" y1="34309" x2="23904" y2="29255"/>
                        <a14:foregroundMark x1="23904" y1="36436" x2="23904" y2="36436"/>
                        <a14:foregroundMark x1="30044" y1="76064" x2="30702" y2="52660"/>
                        <a14:foregroundMark x1="44518" y1="83511" x2="38377" y2="52660"/>
                        <a14:foregroundMark x1="39693" y1="43883" x2="39693" y2="40160"/>
                        <a14:foregroundMark x1="41447" y1="51330" x2="48246" y2="35106"/>
                        <a14:foregroundMark x1="69737" y1="65957" x2="69737" y2="65957"/>
                        <a14:foregroundMark x1="68202" y1="79521" x2="62061" y2="49468"/>
                        <a14:foregroundMark x1="56798" y1="78723" x2="65789" y2="51330"/>
                        <a14:foregroundMark x1="55263" y1="41223" x2="68202" y2="52926"/>
                        <a14:foregroundMark x1="70395" y1="55851" x2="87061" y2="56649"/>
                        <a14:foregroundMark x1="75658" y1="34840" x2="75658" y2="34840"/>
                        <a14:foregroundMark x1="75658" y1="34840" x2="75658" y2="34840"/>
                        <a14:foregroundMark x1="75000" y1="32979" x2="75000" y2="32979"/>
                        <a14:foregroundMark x1="68860" y1="38298" x2="68860" y2="38298"/>
                        <a14:foregroundMark x1="77851" y1="38298" x2="77851" y2="38298"/>
                        <a14:foregroundMark x1="77851" y1="34840" x2="77851" y2="34840"/>
                        <a14:foregroundMark x1="75000" y1="40160" x2="75000" y2="32979"/>
                        <a14:backgroundMark x1="77851" y1="68617" x2="77851" y2="68617"/>
                        <a14:backgroundMark x1="77851" y1="68617" x2="77851" y2="68617"/>
                        <a14:backgroundMark x1="72588" y1="73138" x2="76535" y2="69681"/>
                        <a14:backgroundMark x1="92982" y1="69681" x2="75658" y2="70479"/>
                      </a14:backgroundRemoval>
                    </a14:imgEffect>
                  </a14:imgLayer>
                </a14:imgProps>
              </a:ext>
            </a:extLst>
          </a:blip>
          <a:stretch>
            <a:fillRect/>
          </a:stretch>
        </p:blipFill>
        <p:spPr>
          <a:xfrm>
            <a:off x="1988403" y="2597957"/>
            <a:ext cx="1753161" cy="1445589"/>
          </a:xfrm>
          <a:prstGeom prst="rect">
            <a:avLst/>
          </a:prstGeom>
        </p:spPr>
      </p:pic>
      <p:pic>
        <p:nvPicPr>
          <p:cNvPr id="13" name="Picture 12">
            <a:extLst>
              <a:ext uri="{FF2B5EF4-FFF2-40B4-BE49-F238E27FC236}">
                <a16:creationId xmlns:a16="http://schemas.microsoft.com/office/drawing/2014/main" id="{E4C8ED57-E5BB-BE89-7018-0C50F99F018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280" b="89847" l="9965" r="89860">
                        <a14:foregroundMark x1="29895" y1="79119" x2="29895" y2="79119"/>
                        <a14:foregroundMark x1="82867" y1="38314" x2="82867" y2="38314"/>
                        <a14:foregroundMark x1="64161" y1="47318" x2="64161" y2="47318"/>
                        <a14:foregroundMark x1="45105" y1="46169" x2="45105" y2="46169"/>
                        <a14:foregroundMark x1="34790" y1="19349" x2="34790" y2="19349"/>
                        <a14:foregroundMark x1="31469" y1="26628" x2="31469" y2="26628"/>
                        <a14:foregroundMark x1="36014" y1="32567" x2="36014" y2="32567"/>
                        <a14:foregroundMark x1="50000" y1="23946" x2="50000" y2="23946"/>
                        <a14:foregroundMark x1="55070" y1="23180" x2="55070" y2="23180"/>
                        <a14:foregroundMark x1="50699" y1="7280" x2="50699" y2="7280"/>
                        <a14:foregroundMark x1="71853" y1="17816" x2="71853" y2="17816"/>
                        <a14:foregroundMark x1="75175" y1="26054" x2="75175" y2="26054"/>
                        <a14:foregroundMark x1="71329" y1="34100" x2="71329" y2="34100"/>
                      </a14:backgroundRemoval>
                    </a14:imgEffect>
                  </a14:imgLayer>
                </a14:imgProps>
              </a:ext>
            </a:extLst>
          </a:blip>
          <a:stretch>
            <a:fillRect/>
          </a:stretch>
        </p:blipFill>
        <p:spPr>
          <a:xfrm>
            <a:off x="5937797" y="3320751"/>
            <a:ext cx="1461507" cy="1333755"/>
          </a:xfrm>
          <a:prstGeom prst="rect">
            <a:avLst/>
          </a:prstGeom>
        </p:spPr>
      </p:pic>
      <p:sp>
        <p:nvSpPr>
          <p:cNvPr id="14" name="Rounded Rectangle 13">
            <a:extLst>
              <a:ext uri="{FF2B5EF4-FFF2-40B4-BE49-F238E27FC236}">
                <a16:creationId xmlns:a16="http://schemas.microsoft.com/office/drawing/2014/main" id="{FA7688C9-66E0-A64D-D6C2-7CD6DE32BCDA}"/>
              </a:ext>
            </a:extLst>
          </p:cNvPr>
          <p:cNvSpPr/>
          <p:nvPr/>
        </p:nvSpPr>
        <p:spPr>
          <a:xfrm>
            <a:off x="3677307" y="1624531"/>
            <a:ext cx="2092787" cy="3021497"/>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Mental Health</a:t>
            </a:r>
          </a:p>
          <a:p>
            <a:pPr algn="ctr"/>
            <a:r>
              <a:rPr lang="en-US" sz="1200" dirty="0" smtClean="0">
                <a:ea typeface="Tahoma" panose="020B0604030504040204" pitchFamily="34" charset="0"/>
                <a:cs typeface="Tahoma" panose="020B0604030504040204" pitchFamily="34" charset="0"/>
              </a:rPr>
              <a:t>Anxieties </a:t>
            </a:r>
            <a:r>
              <a:rPr lang="en-US" sz="1200" dirty="0">
                <a:ea typeface="Tahoma" panose="020B0604030504040204" pitchFamily="34" charset="0"/>
                <a:cs typeface="Tahoma" panose="020B0604030504040204" pitchFamily="34" charset="0"/>
              </a:rPr>
              <a:t>are reduced when children know routines and feel confident in accessing the content of the lessons.  </a:t>
            </a:r>
          </a:p>
          <a:p>
            <a:pPr algn="ctr"/>
            <a:endParaRPr lang="en-US" sz="1200" dirty="0">
              <a:ea typeface="Tahoma" panose="020B0604030504040204" pitchFamily="34" charset="0"/>
              <a:cs typeface="Tahoma" panose="020B0604030504040204" pitchFamily="34" charset="0"/>
            </a:endParaRPr>
          </a:p>
          <a:p>
            <a:pPr algn="ctr"/>
            <a:r>
              <a:rPr lang="en-US" sz="1200" dirty="0">
                <a:ea typeface="Tahoma" panose="020B0604030504040204" pitchFamily="34" charset="0"/>
                <a:cs typeface="Tahoma" panose="020B0604030504040204" pitchFamily="34" charset="0"/>
              </a:rPr>
              <a:t>Missing days of school disrupts routines and also creates gaps that are difficult to fill as lessons move on.  This can cause increased anxieties and a feeling of not being good enough.</a:t>
            </a:r>
          </a:p>
        </p:txBody>
      </p:sp>
      <p:sp>
        <p:nvSpPr>
          <p:cNvPr id="15" name="Rounded Rectangle 14">
            <a:extLst>
              <a:ext uri="{FF2B5EF4-FFF2-40B4-BE49-F238E27FC236}">
                <a16:creationId xmlns:a16="http://schemas.microsoft.com/office/drawing/2014/main" id="{8B3D9C3F-55CB-4AEA-EF36-C00FDB37CE49}"/>
              </a:ext>
            </a:extLst>
          </p:cNvPr>
          <p:cNvSpPr/>
          <p:nvPr/>
        </p:nvSpPr>
        <p:spPr>
          <a:xfrm>
            <a:off x="5994437" y="1370183"/>
            <a:ext cx="1761107" cy="1765096"/>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ea typeface="Tahoma" panose="020B0604030504040204" pitchFamily="34" charset="0"/>
                <a:cs typeface="Tahoma" panose="020B0604030504040204" pitchFamily="34" charset="0"/>
              </a:rPr>
              <a:t>Academic Achievement</a:t>
            </a:r>
          </a:p>
          <a:p>
            <a:pPr algn="ctr"/>
            <a:r>
              <a:rPr lang="en-US" sz="1200" dirty="0" smtClean="0">
                <a:ea typeface="Tahoma" panose="020B0604030504040204" pitchFamily="34" charset="0"/>
                <a:cs typeface="Tahoma" panose="020B0604030504040204" pitchFamily="34" charset="0"/>
              </a:rPr>
              <a:t>Regular </a:t>
            </a:r>
            <a:r>
              <a:rPr lang="en-US" sz="1200" dirty="0">
                <a:ea typeface="Tahoma" panose="020B0604030504040204" pitchFamily="34" charset="0"/>
                <a:cs typeface="Tahoma" panose="020B0604030504040204" pitchFamily="34" charset="0"/>
              </a:rPr>
              <a:t>attendance has a positive impact on children’s academic achievements.</a:t>
            </a:r>
          </a:p>
        </p:txBody>
      </p:sp>
    </p:spTree>
    <p:extLst>
      <p:ext uri="{BB962C8B-B14F-4D97-AF65-F5344CB8AC3E}">
        <p14:creationId xmlns:p14="http://schemas.microsoft.com/office/powerpoint/2010/main" val="231980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5095882" cy="584775"/>
          </a:xfrm>
          <a:prstGeom prst="rect">
            <a:avLst/>
          </a:prstGeom>
          <a:noFill/>
        </p:spPr>
        <p:txBody>
          <a:bodyPr wrap="none" rtlCol="0">
            <a:spAutoFit/>
          </a:bodyPr>
          <a:lstStyle/>
          <a:p>
            <a:r>
              <a:rPr lang="en-GB" sz="3200" dirty="0" smtClean="0"/>
              <a:t>What do all the words mean?</a:t>
            </a:r>
            <a:endParaRPr lang="en-GB" sz="3200" dirty="0"/>
          </a:p>
        </p:txBody>
      </p:sp>
      <p:sp>
        <p:nvSpPr>
          <p:cNvPr id="6" name="Rounded Rectangle 5">
            <a:extLst>
              <a:ext uri="{FF2B5EF4-FFF2-40B4-BE49-F238E27FC236}">
                <a16:creationId xmlns:a16="http://schemas.microsoft.com/office/drawing/2014/main" id="{0D9C5E8F-99EB-4796-8CB4-A8FEA052726A}"/>
              </a:ext>
            </a:extLst>
          </p:cNvPr>
          <p:cNvSpPr/>
          <p:nvPr/>
        </p:nvSpPr>
        <p:spPr>
          <a:xfrm>
            <a:off x="71256" y="1552332"/>
            <a:ext cx="4444004" cy="2033116"/>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b="1" dirty="0">
                <a:solidFill>
                  <a:schemeClr val="tx1"/>
                </a:solidFill>
              </a:rPr>
              <a:t>Authorised Absence </a:t>
            </a:r>
            <a:r>
              <a:rPr lang="en-GB" sz="1400" dirty="0">
                <a:solidFill>
                  <a:schemeClr val="tx1"/>
                </a:solidFill>
              </a:rPr>
              <a:t>(this list is not limited to)</a:t>
            </a:r>
            <a:r>
              <a:rPr lang="en-GB" sz="1400" b="1" dirty="0">
                <a:solidFill>
                  <a:schemeClr val="tx1"/>
                </a:solidFill>
              </a:rPr>
              <a:t>:</a:t>
            </a:r>
            <a:r>
              <a:rPr lang="en-GB" sz="1400" dirty="0">
                <a:solidFill>
                  <a:schemeClr val="tx1"/>
                </a:solidFill>
              </a:rPr>
              <a:t> </a:t>
            </a:r>
          </a:p>
          <a:p>
            <a:pPr marL="171450" indent="-171450" fontAlgn="base">
              <a:buFont typeface="Arial" panose="020B0604020202020204" pitchFamily="34" charset="0"/>
              <a:buChar char="•"/>
            </a:pPr>
            <a:r>
              <a:rPr lang="en-GB" sz="1200" dirty="0" smtClean="0">
                <a:solidFill>
                  <a:schemeClr val="tx1"/>
                </a:solidFill>
              </a:rPr>
              <a:t>An </a:t>
            </a:r>
            <a:r>
              <a:rPr lang="en-GB" sz="1200" dirty="0">
                <a:solidFill>
                  <a:schemeClr val="tx1"/>
                </a:solidFill>
              </a:rPr>
              <a:t>absence for sickness </a:t>
            </a:r>
          </a:p>
          <a:p>
            <a:pPr marL="171450" indent="-171450" fontAlgn="base">
              <a:buFont typeface="Arial" panose="020B0604020202020204" pitchFamily="34" charset="0"/>
              <a:buChar char="•"/>
            </a:pPr>
            <a:r>
              <a:rPr lang="en-GB" sz="1200" dirty="0">
                <a:solidFill>
                  <a:schemeClr val="tx1"/>
                </a:solidFill>
              </a:rPr>
              <a:t>Medical or dental appointments which unavoidably fall during school time </a:t>
            </a:r>
          </a:p>
          <a:p>
            <a:pPr marL="171450" indent="-171450" fontAlgn="base">
              <a:buFont typeface="Arial" panose="020B0604020202020204" pitchFamily="34" charset="0"/>
              <a:buChar char="•"/>
            </a:pPr>
            <a:r>
              <a:rPr lang="en-GB" sz="1200" dirty="0">
                <a:solidFill>
                  <a:schemeClr val="tx1"/>
                </a:solidFill>
              </a:rPr>
              <a:t>Religious or cultural observances for days set aside by a religious body, for which the school has granted leave </a:t>
            </a:r>
          </a:p>
          <a:p>
            <a:pPr marL="171450" indent="-171450" fontAlgn="base">
              <a:buFont typeface="Arial" panose="020B0604020202020204" pitchFamily="34" charset="0"/>
              <a:buChar char="•"/>
            </a:pPr>
            <a:r>
              <a:rPr lang="en-GB" sz="1200" dirty="0">
                <a:solidFill>
                  <a:schemeClr val="tx1"/>
                </a:solidFill>
              </a:rPr>
              <a:t>An absence due to a family emergency, taken with the school’s permission</a:t>
            </a:r>
          </a:p>
        </p:txBody>
      </p:sp>
      <p:sp>
        <p:nvSpPr>
          <p:cNvPr id="7" name="Rounded Rectangle 6">
            <a:extLst>
              <a:ext uri="{FF2B5EF4-FFF2-40B4-BE49-F238E27FC236}">
                <a16:creationId xmlns:a16="http://schemas.microsoft.com/office/drawing/2014/main" id="{1BA503BD-11B0-24B0-2F40-C769BB98E8B0}"/>
              </a:ext>
            </a:extLst>
          </p:cNvPr>
          <p:cNvSpPr/>
          <p:nvPr/>
        </p:nvSpPr>
        <p:spPr>
          <a:xfrm>
            <a:off x="71256" y="3653890"/>
            <a:ext cx="4444004" cy="1363384"/>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fontAlgn="base"/>
            <a:r>
              <a:rPr lang="en-GB" sz="1200" b="1" dirty="0">
                <a:solidFill>
                  <a:prstClr val="black"/>
                </a:solidFill>
              </a:rPr>
              <a:t>Persistent absenteeism:</a:t>
            </a:r>
            <a:r>
              <a:rPr lang="en-GB" sz="1200" dirty="0">
                <a:solidFill>
                  <a:prstClr val="black"/>
                </a:solidFill>
              </a:rPr>
              <a:t> </a:t>
            </a:r>
          </a:p>
          <a:p>
            <a:pPr marL="285750" lvl="0" indent="-285750" fontAlgn="base">
              <a:buFont typeface="Arial" panose="020B0604020202020204" pitchFamily="34" charset="0"/>
              <a:buChar char="•"/>
            </a:pPr>
            <a:r>
              <a:rPr lang="en-GB" sz="1200" dirty="0">
                <a:solidFill>
                  <a:prstClr val="black"/>
                </a:solidFill>
              </a:rPr>
              <a:t>Missing 10 percent or more of schooling across the </a:t>
            </a:r>
            <a:endParaRPr lang="en-GB" sz="1200" dirty="0" smtClean="0">
              <a:solidFill>
                <a:prstClr val="black"/>
              </a:solidFill>
            </a:endParaRPr>
          </a:p>
          <a:p>
            <a:pPr lvl="0" fontAlgn="base"/>
            <a:r>
              <a:rPr lang="en-GB" sz="1200" dirty="0" smtClean="0">
                <a:solidFill>
                  <a:prstClr val="black"/>
                </a:solidFill>
              </a:rPr>
              <a:t>year </a:t>
            </a:r>
            <a:r>
              <a:rPr lang="en-GB" sz="1200" dirty="0">
                <a:solidFill>
                  <a:prstClr val="black"/>
                </a:solidFill>
              </a:rPr>
              <a:t>for any reason </a:t>
            </a:r>
          </a:p>
          <a:p>
            <a:pPr algn="ctr"/>
            <a:endParaRPr lang="en-GB" dirty="0"/>
          </a:p>
        </p:txBody>
      </p:sp>
      <p:sp>
        <p:nvSpPr>
          <p:cNvPr id="8" name="Rounded Rectangle 7">
            <a:extLst>
              <a:ext uri="{FF2B5EF4-FFF2-40B4-BE49-F238E27FC236}">
                <a16:creationId xmlns:a16="http://schemas.microsoft.com/office/drawing/2014/main" id="{F77E13CF-77EE-1B59-3A2E-0D133BC0D889}"/>
              </a:ext>
            </a:extLst>
          </p:cNvPr>
          <p:cNvSpPr/>
          <p:nvPr/>
        </p:nvSpPr>
        <p:spPr>
          <a:xfrm>
            <a:off x="4583868" y="1552223"/>
            <a:ext cx="4444004" cy="2033225"/>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200" b="1" dirty="0">
                <a:solidFill>
                  <a:schemeClr val="tx1"/>
                </a:solidFill>
              </a:rPr>
              <a:t>Unauthorised absence </a:t>
            </a:r>
            <a:r>
              <a:rPr lang="en-GB" sz="1200" dirty="0">
                <a:solidFill>
                  <a:schemeClr val="tx1"/>
                </a:solidFill>
              </a:rPr>
              <a:t>(this list is not limited to)</a:t>
            </a:r>
            <a:r>
              <a:rPr lang="en-GB" sz="1200" b="1" dirty="0">
                <a:solidFill>
                  <a:schemeClr val="tx1"/>
                </a:solidFill>
              </a:rPr>
              <a:t>:</a:t>
            </a:r>
            <a:r>
              <a:rPr lang="en-GB" sz="1200" dirty="0">
                <a:solidFill>
                  <a:schemeClr val="tx1"/>
                </a:solidFill>
              </a:rPr>
              <a:t> </a:t>
            </a:r>
          </a:p>
          <a:p>
            <a:pPr marL="171450" indent="-171450" fontAlgn="base">
              <a:buFont typeface="Arial" panose="020B0604020202020204" pitchFamily="34" charset="0"/>
              <a:buChar char="•"/>
            </a:pPr>
            <a:r>
              <a:rPr lang="en-GB" sz="1200" dirty="0" smtClean="0">
                <a:solidFill>
                  <a:schemeClr val="tx1"/>
                </a:solidFill>
              </a:rPr>
              <a:t>Parents/carers </a:t>
            </a:r>
            <a:r>
              <a:rPr lang="en-GB" sz="1200" dirty="0">
                <a:solidFill>
                  <a:schemeClr val="tx1"/>
                </a:solidFill>
              </a:rPr>
              <a:t>keeping children off school unnecessarily or without reason </a:t>
            </a:r>
          </a:p>
          <a:p>
            <a:pPr marL="171450" indent="-171450" fontAlgn="base">
              <a:buFont typeface="Arial" panose="020B0604020202020204" pitchFamily="34" charset="0"/>
              <a:buChar char="•"/>
            </a:pPr>
            <a:r>
              <a:rPr lang="en-GB" sz="1200" dirty="0">
                <a:solidFill>
                  <a:schemeClr val="tx1"/>
                </a:solidFill>
              </a:rPr>
              <a:t>Truancy during the school day </a:t>
            </a:r>
          </a:p>
          <a:p>
            <a:pPr marL="171450" indent="-171450" fontAlgn="base">
              <a:buFont typeface="Arial" panose="020B0604020202020204" pitchFamily="34" charset="0"/>
              <a:buChar char="•"/>
            </a:pPr>
            <a:r>
              <a:rPr lang="en-GB" sz="1200" dirty="0">
                <a:solidFill>
                  <a:schemeClr val="tx1"/>
                </a:solidFill>
              </a:rPr>
              <a:t>Absences which have not been properly explained </a:t>
            </a:r>
          </a:p>
          <a:p>
            <a:pPr marL="171450" indent="-171450" fontAlgn="base">
              <a:buFont typeface="Arial" panose="020B0604020202020204" pitchFamily="34" charset="0"/>
              <a:buChar char="•"/>
            </a:pPr>
            <a:r>
              <a:rPr lang="en-GB" sz="1200" dirty="0">
                <a:solidFill>
                  <a:schemeClr val="tx1"/>
                </a:solidFill>
              </a:rPr>
              <a:t>Arrival at school after the close of registration </a:t>
            </a:r>
          </a:p>
          <a:p>
            <a:pPr marL="171450" indent="-171450" fontAlgn="base">
              <a:buFont typeface="Arial" panose="020B0604020202020204" pitchFamily="34" charset="0"/>
              <a:buChar char="•"/>
            </a:pPr>
            <a:r>
              <a:rPr lang="en-GB" sz="1200" dirty="0">
                <a:solidFill>
                  <a:schemeClr val="tx1"/>
                </a:solidFill>
              </a:rPr>
              <a:t>Absence due to unofficial responsibilities at home </a:t>
            </a:r>
          </a:p>
          <a:p>
            <a:pPr marL="171450" indent="-171450" fontAlgn="base">
              <a:buFont typeface="Arial" panose="020B0604020202020204" pitchFamily="34" charset="0"/>
              <a:buChar char="•"/>
            </a:pPr>
            <a:r>
              <a:rPr lang="en-GB" sz="1200" dirty="0">
                <a:solidFill>
                  <a:schemeClr val="tx1"/>
                </a:solidFill>
              </a:rPr>
              <a:t>Absence due to birthdays </a:t>
            </a:r>
          </a:p>
          <a:p>
            <a:pPr marL="171450" indent="-171450" fontAlgn="base">
              <a:buFont typeface="Arial" panose="020B0604020202020204" pitchFamily="34" charset="0"/>
              <a:buChar char="•"/>
            </a:pPr>
            <a:r>
              <a:rPr lang="en-GB" sz="1200" dirty="0">
                <a:solidFill>
                  <a:schemeClr val="tx1"/>
                </a:solidFill>
              </a:rPr>
              <a:t>Absence due to term-time trips and holidays that have not been authorised by the school </a:t>
            </a:r>
          </a:p>
          <a:p>
            <a:pPr algn="ctr"/>
            <a:endParaRPr lang="en-GB" sz="1200" dirty="0">
              <a:solidFill>
                <a:schemeClr val="tx1"/>
              </a:solidFill>
            </a:endParaRPr>
          </a:p>
        </p:txBody>
      </p:sp>
      <p:sp>
        <p:nvSpPr>
          <p:cNvPr id="9" name="Rounded Rectangle 8">
            <a:extLst>
              <a:ext uri="{FF2B5EF4-FFF2-40B4-BE49-F238E27FC236}">
                <a16:creationId xmlns:a16="http://schemas.microsoft.com/office/drawing/2014/main" id="{E5D3528E-75A0-CEC8-4CCB-2C26D39B3CC2}"/>
              </a:ext>
            </a:extLst>
          </p:cNvPr>
          <p:cNvSpPr/>
          <p:nvPr/>
        </p:nvSpPr>
        <p:spPr>
          <a:xfrm>
            <a:off x="4583868" y="3662718"/>
            <a:ext cx="4444004" cy="1354555"/>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fontAlgn="base"/>
            <a:r>
              <a:rPr lang="en-GB" sz="1200" b="1" dirty="0">
                <a:solidFill>
                  <a:prstClr val="black"/>
                </a:solidFill>
              </a:rPr>
              <a:t>	</a:t>
            </a:r>
            <a:r>
              <a:rPr lang="en-GB" sz="1200" b="1" dirty="0" smtClean="0">
                <a:solidFill>
                  <a:prstClr val="black"/>
                </a:solidFill>
              </a:rPr>
              <a:t>Severe </a:t>
            </a:r>
            <a:r>
              <a:rPr lang="en-GB" sz="1200" b="1" dirty="0">
                <a:solidFill>
                  <a:prstClr val="black"/>
                </a:solidFill>
              </a:rPr>
              <a:t>absenteeism:</a:t>
            </a:r>
            <a:r>
              <a:rPr lang="en-GB" sz="1200" dirty="0">
                <a:solidFill>
                  <a:prstClr val="black"/>
                </a:solidFill>
              </a:rPr>
              <a:t> </a:t>
            </a:r>
          </a:p>
          <a:p>
            <a:pPr marL="742950" lvl="1" indent="-285750" fontAlgn="base">
              <a:buFont typeface="Arial" panose="020B0604020202020204" pitchFamily="34" charset="0"/>
              <a:buChar char="•"/>
            </a:pPr>
            <a:r>
              <a:rPr lang="en-GB" sz="1200" dirty="0">
                <a:solidFill>
                  <a:prstClr val="black"/>
                </a:solidFill>
              </a:rPr>
              <a:t>Missing 50 percent or more of schooling across the year for any reason</a:t>
            </a:r>
            <a:endParaRPr lang="en-GB" dirty="0"/>
          </a:p>
        </p:txBody>
      </p:sp>
      <p:sp>
        <p:nvSpPr>
          <p:cNvPr id="10" name="Oval 9">
            <a:extLst>
              <a:ext uri="{FF2B5EF4-FFF2-40B4-BE49-F238E27FC236}">
                <a16:creationId xmlns:a16="http://schemas.microsoft.com/office/drawing/2014/main" id="{9612BB9D-3E56-6D6E-FF4B-9E176362CB86}"/>
              </a:ext>
            </a:extLst>
          </p:cNvPr>
          <p:cNvSpPr/>
          <p:nvPr/>
        </p:nvSpPr>
        <p:spPr>
          <a:xfrm>
            <a:off x="4008614" y="3202638"/>
            <a:ext cx="1081900" cy="1081900"/>
          </a:xfrm>
          <a:prstGeom prst="ellipse">
            <a:avLst/>
          </a:prstGeom>
          <a:solidFill>
            <a:schemeClr val="accent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CEA4D85-98D1-A9B2-AFA3-11444D8421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377" y1="23554" x2="48377" y2="23554"/>
                        <a14:foregroundMark x1="67532" y1="22727" x2="67532" y2="22727"/>
                        <a14:foregroundMark x1="28571" y1="22314" x2="28571" y2="22314"/>
                        <a14:foregroundMark x1="27110" y1="48760" x2="27110" y2="48760"/>
                        <a14:foregroundMark x1="72890" y1="56198" x2="72890" y2="56198"/>
                        <a14:foregroundMark x1="48377" y1="70868" x2="48377" y2="70868"/>
                      </a14:backgroundRemoval>
                    </a14:imgEffect>
                  </a14:imgLayer>
                </a14:imgProps>
              </a:ext>
            </a:extLst>
          </a:blip>
          <a:stretch>
            <a:fillRect/>
          </a:stretch>
        </p:blipFill>
        <p:spPr>
          <a:xfrm>
            <a:off x="4092303" y="3376068"/>
            <a:ext cx="978691" cy="768971"/>
          </a:xfrm>
          <a:prstGeom prst="rect">
            <a:avLst/>
          </a:prstGeom>
        </p:spPr>
      </p:pic>
      <p:pic>
        <p:nvPicPr>
          <p:cNvPr id="16" name="Picture 15">
            <a:extLst>
              <a:ext uri="{FF2B5EF4-FFF2-40B4-BE49-F238E27FC236}">
                <a16:creationId xmlns:a16="http://schemas.microsoft.com/office/drawing/2014/main" id="{2E69A6FF-5A2D-9851-F007-F4AE8E0C726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306" b="92653" l="9732" r="89933">
                        <a14:foregroundMark x1="17953" y1="31020" x2="17953" y2="31020"/>
                        <a14:foregroundMark x1="12081" y1="41837" x2="12081" y2="41837"/>
                        <a14:foregroundMark x1="13423" y1="42653" x2="19799" y2="28776"/>
                        <a14:foregroundMark x1="19799" y1="28776" x2="32047" y2="22041"/>
                        <a14:foregroundMark x1="32047" y1="22041" x2="32550" y2="22041"/>
                        <a14:foregroundMark x1="37584" y1="53265" x2="37584" y2="53265"/>
                        <a14:foregroundMark x1="37584" y1="53265" x2="39597" y2="37551"/>
                        <a14:foregroundMark x1="39597" y1="37551" x2="51510" y2="13265"/>
                        <a14:foregroundMark x1="51510" y1="12857" x2="38758" y2="19592"/>
                        <a14:foregroundMark x1="38758" y1="19592" x2="32383" y2="34490"/>
                        <a14:foregroundMark x1="32383" y1="34490" x2="37919" y2="50408"/>
                        <a14:foregroundMark x1="37919" y1="50408" x2="63591" y2="61633"/>
                        <a14:foregroundMark x1="63591" y1="61633" x2="78523" y2="55102"/>
                        <a14:foregroundMark x1="78523" y1="55102" x2="71309" y2="35306"/>
                        <a14:foregroundMark x1="71309" y1="35306" x2="53020" y2="32041"/>
                        <a14:foregroundMark x1="53020" y1="32041" x2="35738" y2="44898"/>
                        <a14:foregroundMark x1="35738" y1="44898" x2="38255" y2="69592"/>
                        <a14:foregroundMark x1="38255" y1="69592" x2="50671" y2="75102"/>
                        <a14:foregroundMark x1="50671" y1="75102" x2="60067" y2="63878"/>
                        <a14:foregroundMark x1="60067" y1="63878" x2="55537" y2="63469"/>
                        <a14:foregroundMark x1="50168" y1="67959" x2="36913" y2="75510"/>
                        <a14:foregroundMark x1="36913" y1="75510" x2="48826" y2="87347"/>
                        <a14:foregroundMark x1="48826" y1="87347" x2="74832" y2="75510"/>
                        <a14:foregroundMark x1="74832" y1="75510" x2="77517" y2="60408"/>
                        <a14:foregroundMark x1="77517" y1="60408" x2="74329" y2="76327"/>
                        <a14:foregroundMark x1="74329" y1="76327" x2="63423" y2="86327"/>
                        <a14:foregroundMark x1="63423" y1="86327" x2="43792" y2="93061"/>
                        <a14:foregroundMark x1="37584" y1="85918" x2="19295" y2="51633"/>
                        <a14:foregroundMark x1="46477" y1="6939" x2="54027" y2="5714"/>
                        <a14:foregroundMark x1="54027" y1="5306" x2="40772" y2="5510"/>
                        <a14:foregroundMark x1="40772" y1="5510" x2="29027" y2="11224"/>
                        <a14:foregroundMark x1="29027" y1="11224" x2="21812" y2="20000"/>
                        <a14:foregroundMark x1="68792" y1="28367" x2="56711" y2="14898"/>
                        <a14:foregroundMark x1="56711" y1="14898" x2="69799" y2="17755"/>
                        <a14:foregroundMark x1="69799" y1="17755" x2="77685" y2="32245"/>
                        <a14:foregroundMark x1="77685" y1="32245" x2="79027" y2="48980"/>
                      </a14:backgroundRemoval>
                    </a14:imgEffect>
                  </a14:imgLayer>
                </a14:imgProps>
              </a:ext>
            </a:extLst>
          </a:blip>
          <a:stretch>
            <a:fillRect/>
          </a:stretch>
        </p:blipFill>
        <p:spPr>
          <a:xfrm>
            <a:off x="1615048" y="4284538"/>
            <a:ext cx="849775" cy="698641"/>
          </a:xfrm>
          <a:prstGeom prst="rect">
            <a:avLst/>
          </a:prstGeom>
        </p:spPr>
      </p:pic>
      <p:pic>
        <p:nvPicPr>
          <p:cNvPr id="17" name="Picture 16">
            <a:extLst>
              <a:ext uri="{FF2B5EF4-FFF2-40B4-BE49-F238E27FC236}">
                <a16:creationId xmlns:a16="http://schemas.microsoft.com/office/drawing/2014/main" id="{A5AFEFE8-1329-C040-78FB-10150F532AD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556" b="89881" l="9790" r="89685">
                        <a14:foregroundMark x1="43881" y1="53968" x2="43881" y2="16468"/>
                        <a14:foregroundMark x1="40210" y1="17262" x2="33566" y2="30556"/>
                        <a14:foregroundMark x1="33566" y1="30556" x2="36713" y2="67262"/>
                        <a14:foregroundMark x1="36713" y1="67262" x2="47378" y2="75794"/>
                        <a14:foregroundMark x1="47378" y1="75794" x2="61888" y2="75397"/>
                        <a14:foregroundMark x1="61888" y1="75397" x2="75000" y2="70833"/>
                        <a14:foregroundMark x1="75000" y1="70833" x2="84790" y2="60317"/>
                        <a14:foregroundMark x1="84790" y1="60317" x2="85490" y2="56349"/>
                        <a14:foregroundMark x1="47727" y1="10714" x2="32343" y2="11111"/>
                        <a14:foregroundMark x1="32343" y1="11111" x2="21678" y2="22222"/>
                        <a14:foregroundMark x1="21678" y1="22222" x2="16084" y2="36111"/>
                        <a14:foregroundMark x1="16084" y1="36111" x2="15734" y2="52183"/>
                        <a14:foregroundMark x1="15734" y1="52183" x2="40385" y2="75794"/>
                        <a14:foregroundMark x1="40385" y1="75794" x2="48601" y2="75794"/>
                        <a14:foregroundMark x1="46678" y1="8135" x2="60664" y2="8730"/>
                        <a14:foregroundMark x1="60664" y1="8730" x2="72727" y2="17460"/>
                        <a14:foregroundMark x1="72727" y1="17460" x2="77797" y2="28571"/>
                        <a14:foregroundMark x1="56469" y1="89087" x2="79720" y2="70833"/>
                        <a14:foregroundMark x1="79720" y1="70833" x2="82867" y2="66667"/>
                        <a14:foregroundMark x1="36014" y1="8730" x2="56993" y2="5556"/>
                        <a14:foregroundMark x1="86189" y1="52381" x2="85315" y2="36905"/>
                        <a14:foregroundMark x1="85315" y1="36905" x2="82168" y2="28968"/>
                        <a14:foregroundMark x1="51573" y1="87897" x2="35664" y2="83929"/>
                        <a14:foregroundMark x1="35664" y1="83929" x2="27098" y2="74802"/>
                      </a14:backgroundRemoval>
                    </a14:imgEffect>
                  </a14:imgLayer>
                </a14:imgProps>
              </a:ext>
            </a:extLst>
          </a:blip>
          <a:stretch>
            <a:fillRect/>
          </a:stretch>
        </p:blipFill>
        <p:spPr>
          <a:xfrm>
            <a:off x="6685279" y="4281078"/>
            <a:ext cx="747828" cy="658926"/>
          </a:xfrm>
          <a:prstGeom prst="rect">
            <a:avLst/>
          </a:prstGeom>
        </p:spPr>
      </p:pic>
    </p:spTree>
    <p:extLst>
      <p:ext uri="{BB962C8B-B14F-4D97-AF65-F5344CB8AC3E}">
        <p14:creationId xmlns:p14="http://schemas.microsoft.com/office/powerpoint/2010/main" val="3078701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5924442" cy="584775"/>
          </a:xfrm>
          <a:prstGeom prst="rect">
            <a:avLst/>
          </a:prstGeom>
          <a:noFill/>
        </p:spPr>
        <p:txBody>
          <a:bodyPr wrap="none" rtlCol="0">
            <a:spAutoFit/>
          </a:bodyPr>
          <a:lstStyle/>
          <a:p>
            <a:r>
              <a:rPr lang="en-GB" sz="3200" dirty="0" smtClean="0"/>
              <a:t>What do I do each day, and when?</a:t>
            </a:r>
            <a:endParaRPr lang="en-GB" sz="3200" dirty="0"/>
          </a:p>
        </p:txBody>
      </p:sp>
      <p:grpSp>
        <p:nvGrpSpPr>
          <p:cNvPr id="6" name="Group 5">
            <a:extLst>
              <a:ext uri="{FF2B5EF4-FFF2-40B4-BE49-F238E27FC236}">
                <a16:creationId xmlns:a16="http://schemas.microsoft.com/office/drawing/2014/main" id="{3C9F98E8-27A8-94B8-197D-BD3770A015B0}"/>
              </a:ext>
            </a:extLst>
          </p:cNvPr>
          <p:cNvGrpSpPr/>
          <p:nvPr/>
        </p:nvGrpSpPr>
        <p:grpSpPr>
          <a:xfrm>
            <a:off x="5405180" y="3031438"/>
            <a:ext cx="3674909" cy="2506138"/>
            <a:chOff x="614149" y="4816347"/>
            <a:chExt cx="2218192" cy="1502566"/>
          </a:xfrm>
        </p:grpSpPr>
        <p:grpSp>
          <p:nvGrpSpPr>
            <p:cNvPr id="7" name="Group 6">
              <a:extLst>
                <a:ext uri="{FF2B5EF4-FFF2-40B4-BE49-F238E27FC236}">
                  <a16:creationId xmlns:a16="http://schemas.microsoft.com/office/drawing/2014/main" id="{4DD2E494-8F26-09B7-0F7C-A5961C6D6087}"/>
                </a:ext>
              </a:extLst>
            </p:cNvPr>
            <p:cNvGrpSpPr/>
            <p:nvPr/>
          </p:nvGrpSpPr>
          <p:grpSpPr>
            <a:xfrm>
              <a:off x="614149" y="4816347"/>
              <a:ext cx="2218192" cy="1502566"/>
              <a:chOff x="614149" y="4816347"/>
              <a:chExt cx="2218192" cy="1502566"/>
            </a:xfrm>
            <a:solidFill>
              <a:schemeClr val="bg1"/>
            </a:solidFill>
          </p:grpSpPr>
          <p:sp>
            <p:nvSpPr>
              <p:cNvPr id="11" name="Rectangle 10">
                <a:extLst>
                  <a:ext uri="{FF2B5EF4-FFF2-40B4-BE49-F238E27FC236}">
                    <a16:creationId xmlns:a16="http://schemas.microsoft.com/office/drawing/2014/main" id="{50BA816B-004E-714D-4F6C-931B858EA5F4}"/>
                  </a:ext>
                </a:extLst>
              </p:cNvPr>
              <p:cNvSpPr/>
              <p:nvPr/>
            </p:nvSpPr>
            <p:spPr>
              <a:xfrm>
                <a:off x="614149" y="4816347"/>
                <a:ext cx="1630979" cy="1502566"/>
              </a:xfrm>
              <a:prstGeom prst="rect">
                <a:avLst/>
              </a:prstGeom>
              <a:grpFill/>
              <a:ln w="603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ord 11">
                <a:extLst>
                  <a:ext uri="{FF2B5EF4-FFF2-40B4-BE49-F238E27FC236}">
                    <a16:creationId xmlns:a16="http://schemas.microsoft.com/office/drawing/2014/main" id="{952B10F2-0174-FF85-ED2D-5292F6507EB0}"/>
                  </a:ext>
                </a:extLst>
              </p:cNvPr>
              <p:cNvSpPr/>
              <p:nvPr/>
            </p:nvSpPr>
            <p:spPr>
              <a:xfrm rot="12128877">
                <a:off x="1917941" y="5107229"/>
                <a:ext cx="914400" cy="914400"/>
              </a:xfrm>
              <a:prstGeom prst="chord">
                <a:avLst/>
              </a:prstGeom>
              <a:grpFill/>
              <a:ln w="603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1366CEE-D954-FBFC-A61F-0A79D4E38B6C}"/>
                </a:ext>
              </a:extLst>
            </p:cNvPr>
            <p:cNvGrpSpPr/>
            <p:nvPr/>
          </p:nvGrpSpPr>
          <p:grpSpPr>
            <a:xfrm>
              <a:off x="684445" y="4871217"/>
              <a:ext cx="2051282" cy="1416280"/>
              <a:chOff x="614149" y="4816347"/>
              <a:chExt cx="2218192" cy="1502566"/>
            </a:xfrm>
            <a:solidFill>
              <a:srgbClr val="92D050"/>
            </a:solidFill>
          </p:grpSpPr>
          <p:sp>
            <p:nvSpPr>
              <p:cNvPr id="9" name="Rectangle 8">
                <a:extLst>
                  <a:ext uri="{FF2B5EF4-FFF2-40B4-BE49-F238E27FC236}">
                    <a16:creationId xmlns:a16="http://schemas.microsoft.com/office/drawing/2014/main" id="{66DEB624-5E05-0873-FEB5-4698C62123FA}"/>
                  </a:ext>
                </a:extLst>
              </p:cNvPr>
              <p:cNvSpPr/>
              <p:nvPr/>
            </p:nvSpPr>
            <p:spPr>
              <a:xfrm>
                <a:off x="614149" y="4816347"/>
                <a:ext cx="1630979" cy="1502566"/>
              </a:xfrm>
              <a:prstGeom prst="rect">
                <a:avLst/>
              </a:prstGeom>
              <a:solidFill>
                <a:schemeClr val="accent6">
                  <a:lumMod val="20000"/>
                  <a:lumOff val="80000"/>
                </a:schemeClr>
              </a:solidFill>
              <a:ln w="603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ord 9">
                <a:extLst>
                  <a:ext uri="{FF2B5EF4-FFF2-40B4-BE49-F238E27FC236}">
                    <a16:creationId xmlns:a16="http://schemas.microsoft.com/office/drawing/2014/main" id="{FA10FF2E-00DC-58D5-571F-20A330E7717E}"/>
                  </a:ext>
                </a:extLst>
              </p:cNvPr>
              <p:cNvSpPr/>
              <p:nvPr/>
            </p:nvSpPr>
            <p:spPr>
              <a:xfrm rot="12128877">
                <a:off x="1917941" y="5107229"/>
                <a:ext cx="914400" cy="914400"/>
              </a:xfrm>
              <a:prstGeom prst="chord">
                <a:avLst/>
              </a:prstGeom>
              <a:solidFill>
                <a:schemeClr val="accent6">
                  <a:lumMod val="20000"/>
                  <a:lumOff val="80000"/>
                </a:schemeClr>
              </a:solidFill>
              <a:ln w="603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 name="Group 12">
            <a:extLst>
              <a:ext uri="{FF2B5EF4-FFF2-40B4-BE49-F238E27FC236}">
                <a16:creationId xmlns:a16="http://schemas.microsoft.com/office/drawing/2014/main" id="{AA15C649-6352-EE25-D2E4-1F77349BC955}"/>
              </a:ext>
            </a:extLst>
          </p:cNvPr>
          <p:cNvGrpSpPr/>
          <p:nvPr/>
        </p:nvGrpSpPr>
        <p:grpSpPr>
          <a:xfrm>
            <a:off x="2876895" y="2981528"/>
            <a:ext cx="3398388" cy="2489122"/>
            <a:chOff x="614149" y="4816347"/>
            <a:chExt cx="2218192" cy="1502566"/>
          </a:xfrm>
          <a:solidFill>
            <a:srgbClr val="92D050"/>
          </a:solidFill>
        </p:grpSpPr>
        <p:sp>
          <p:nvSpPr>
            <p:cNvPr id="14" name="Rectangle 13">
              <a:extLst>
                <a:ext uri="{FF2B5EF4-FFF2-40B4-BE49-F238E27FC236}">
                  <a16:creationId xmlns:a16="http://schemas.microsoft.com/office/drawing/2014/main" id="{7297518E-6BDE-5AAA-1CB6-0B404369FA30}"/>
                </a:ext>
              </a:extLst>
            </p:cNvPr>
            <p:cNvSpPr/>
            <p:nvPr/>
          </p:nvSpPr>
          <p:spPr>
            <a:xfrm>
              <a:off x="614149" y="4816347"/>
              <a:ext cx="1630979" cy="1502566"/>
            </a:xfrm>
            <a:prstGeom prst="rect">
              <a:avLst/>
            </a:prstGeom>
            <a:solidFill>
              <a:schemeClr val="accent6">
                <a:lumMod val="40000"/>
                <a:lumOff val="60000"/>
              </a:schemeClr>
            </a:solidFill>
            <a:ln w="603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hord 14">
              <a:extLst>
                <a:ext uri="{FF2B5EF4-FFF2-40B4-BE49-F238E27FC236}">
                  <a16:creationId xmlns:a16="http://schemas.microsoft.com/office/drawing/2014/main" id="{F6D0F3B7-7B9C-2A30-61DC-F687B83A6287}"/>
                </a:ext>
              </a:extLst>
            </p:cNvPr>
            <p:cNvSpPr/>
            <p:nvPr/>
          </p:nvSpPr>
          <p:spPr>
            <a:xfrm rot="12128877">
              <a:off x="1917941" y="5107229"/>
              <a:ext cx="914400" cy="914400"/>
            </a:xfrm>
            <a:prstGeom prst="chord">
              <a:avLst/>
            </a:prstGeom>
            <a:solidFill>
              <a:schemeClr val="accent6">
                <a:lumMod val="40000"/>
                <a:lumOff val="60000"/>
              </a:schemeClr>
            </a:solidFill>
            <a:ln w="603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ounded Rectangle 15">
            <a:extLst>
              <a:ext uri="{FF2B5EF4-FFF2-40B4-BE49-F238E27FC236}">
                <a16:creationId xmlns:a16="http://schemas.microsoft.com/office/drawing/2014/main" id="{0A461520-CCCA-83F5-1067-FA04C77AE411}"/>
              </a:ext>
            </a:extLst>
          </p:cNvPr>
          <p:cNvSpPr/>
          <p:nvPr/>
        </p:nvSpPr>
        <p:spPr>
          <a:xfrm>
            <a:off x="2079693" y="1672120"/>
            <a:ext cx="3316357" cy="478971"/>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Tahoma" panose="020B0604030504040204" pitchFamily="34" charset="0"/>
                <a:ea typeface="Tahoma" panose="020B0604030504040204" pitchFamily="34" charset="0"/>
                <a:cs typeface="Tahoma" panose="020B0604030504040204" pitchFamily="34" charset="0"/>
              </a:rPr>
              <a:t>Doors open/Start of the day</a:t>
            </a:r>
          </a:p>
        </p:txBody>
      </p:sp>
      <p:sp>
        <p:nvSpPr>
          <p:cNvPr id="18" name="Rounded Rectangle 17">
            <a:extLst>
              <a:ext uri="{FF2B5EF4-FFF2-40B4-BE49-F238E27FC236}">
                <a16:creationId xmlns:a16="http://schemas.microsoft.com/office/drawing/2014/main" id="{FEB6ECCA-08F2-5671-16EF-96000097148E}"/>
              </a:ext>
            </a:extLst>
          </p:cNvPr>
          <p:cNvSpPr/>
          <p:nvPr/>
        </p:nvSpPr>
        <p:spPr>
          <a:xfrm>
            <a:off x="5519537" y="1677965"/>
            <a:ext cx="3316357" cy="478971"/>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Tahoma" panose="020B0604030504040204" pitchFamily="34" charset="0"/>
                <a:ea typeface="Tahoma" panose="020B0604030504040204" pitchFamily="34" charset="0"/>
                <a:cs typeface="Tahoma" panose="020B0604030504040204" pitchFamily="34" charset="0"/>
              </a:rPr>
              <a:t>End </a:t>
            </a:r>
            <a:r>
              <a:rPr lang="en-US" sz="1400" dirty="0">
                <a:latin typeface="Tahoma" panose="020B0604030504040204" pitchFamily="34" charset="0"/>
                <a:ea typeface="Tahoma" panose="020B0604030504040204" pitchFamily="34" charset="0"/>
                <a:cs typeface="Tahoma" panose="020B0604030504040204" pitchFamily="34" charset="0"/>
              </a:rPr>
              <a:t>of the day</a:t>
            </a:r>
          </a:p>
        </p:txBody>
      </p:sp>
      <p:sp>
        <p:nvSpPr>
          <p:cNvPr id="20" name="Rounded Rectangle 19">
            <a:extLst>
              <a:ext uri="{FF2B5EF4-FFF2-40B4-BE49-F238E27FC236}">
                <a16:creationId xmlns:a16="http://schemas.microsoft.com/office/drawing/2014/main" id="{42546E5C-97B0-C742-8863-169C7AAC57EC}"/>
              </a:ext>
            </a:extLst>
          </p:cNvPr>
          <p:cNvSpPr/>
          <p:nvPr/>
        </p:nvSpPr>
        <p:spPr>
          <a:xfrm>
            <a:off x="2079693" y="2216267"/>
            <a:ext cx="3316357" cy="660768"/>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51515"/>
                </a:solidFill>
                <a:latin typeface="Tahoma" panose="020B0604030504040204" pitchFamily="34" charset="0"/>
                <a:ea typeface="Tahoma" panose="020B0604030504040204" pitchFamily="34" charset="0"/>
                <a:cs typeface="Tahoma" panose="020B0604030504040204" pitchFamily="34" charset="0"/>
              </a:rPr>
              <a:t>8:40am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20">
            <a:extLst>
              <a:ext uri="{FF2B5EF4-FFF2-40B4-BE49-F238E27FC236}">
                <a16:creationId xmlns:a16="http://schemas.microsoft.com/office/drawing/2014/main" id="{70E0D6AA-0E09-0521-6533-514D0D51FAB0}"/>
              </a:ext>
            </a:extLst>
          </p:cNvPr>
          <p:cNvSpPr/>
          <p:nvPr/>
        </p:nvSpPr>
        <p:spPr>
          <a:xfrm>
            <a:off x="5498692" y="2216267"/>
            <a:ext cx="3337202" cy="660768"/>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51515"/>
                </a:solidFill>
                <a:latin typeface="Tahoma" panose="020B0604030504040204" pitchFamily="34" charset="0"/>
                <a:ea typeface="Tahoma" panose="020B0604030504040204" pitchFamily="34" charset="0"/>
                <a:cs typeface="Tahoma" panose="020B0604030504040204" pitchFamily="34" charset="0"/>
              </a:rPr>
              <a:t>3:10pm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5" name="Rounded Rectangle 24">
            <a:extLst>
              <a:ext uri="{FF2B5EF4-FFF2-40B4-BE49-F238E27FC236}">
                <a16:creationId xmlns:a16="http://schemas.microsoft.com/office/drawing/2014/main" id="{0E55C98D-3082-A846-9405-D1ECD56F8D97}"/>
              </a:ext>
            </a:extLst>
          </p:cNvPr>
          <p:cNvSpPr/>
          <p:nvPr/>
        </p:nvSpPr>
        <p:spPr>
          <a:xfrm>
            <a:off x="614149" y="2235007"/>
            <a:ext cx="1362902" cy="660768"/>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All children:</a:t>
            </a:r>
            <a:endParaRPr lang="en-US" sz="1400" dirty="0">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1C86F179-5226-4FC1-F9F7-38DCDDF943E3}"/>
              </a:ext>
            </a:extLst>
          </p:cNvPr>
          <p:cNvGrpSpPr/>
          <p:nvPr/>
        </p:nvGrpSpPr>
        <p:grpSpPr>
          <a:xfrm>
            <a:off x="129195" y="3016911"/>
            <a:ext cx="3674909" cy="2506138"/>
            <a:chOff x="614149" y="4816347"/>
            <a:chExt cx="2218192" cy="1502566"/>
          </a:xfrm>
        </p:grpSpPr>
        <p:grpSp>
          <p:nvGrpSpPr>
            <p:cNvPr id="28" name="Group 27">
              <a:extLst>
                <a:ext uri="{FF2B5EF4-FFF2-40B4-BE49-F238E27FC236}">
                  <a16:creationId xmlns:a16="http://schemas.microsoft.com/office/drawing/2014/main" id="{5FCC6595-E566-D870-9C97-5DC1D96FF75D}"/>
                </a:ext>
              </a:extLst>
            </p:cNvPr>
            <p:cNvGrpSpPr/>
            <p:nvPr/>
          </p:nvGrpSpPr>
          <p:grpSpPr>
            <a:xfrm>
              <a:off x="614149" y="4816347"/>
              <a:ext cx="2218192" cy="1502566"/>
              <a:chOff x="614149" y="4816347"/>
              <a:chExt cx="2218192" cy="1502566"/>
            </a:xfrm>
            <a:solidFill>
              <a:schemeClr val="bg1"/>
            </a:solidFill>
          </p:grpSpPr>
          <p:sp>
            <p:nvSpPr>
              <p:cNvPr id="32" name="Rectangle 31">
                <a:extLst>
                  <a:ext uri="{FF2B5EF4-FFF2-40B4-BE49-F238E27FC236}">
                    <a16:creationId xmlns:a16="http://schemas.microsoft.com/office/drawing/2014/main" id="{16F98753-24B0-AB87-BEF6-5B5319EF6640}"/>
                  </a:ext>
                </a:extLst>
              </p:cNvPr>
              <p:cNvSpPr/>
              <p:nvPr/>
            </p:nvSpPr>
            <p:spPr>
              <a:xfrm>
                <a:off x="614149" y="4816347"/>
                <a:ext cx="1630979" cy="1502566"/>
              </a:xfrm>
              <a:prstGeom prst="rect">
                <a:avLst/>
              </a:prstGeom>
              <a:grpFill/>
              <a:ln w="603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hord 32">
                <a:extLst>
                  <a:ext uri="{FF2B5EF4-FFF2-40B4-BE49-F238E27FC236}">
                    <a16:creationId xmlns:a16="http://schemas.microsoft.com/office/drawing/2014/main" id="{8F4D9027-78EF-EDF0-737E-30255EACF20A}"/>
                  </a:ext>
                </a:extLst>
              </p:cNvPr>
              <p:cNvSpPr/>
              <p:nvPr/>
            </p:nvSpPr>
            <p:spPr>
              <a:xfrm rot="12128877">
                <a:off x="1917941" y="5107229"/>
                <a:ext cx="914400" cy="914400"/>
              </a:xfrm>
              <a:prstGeom prst="chord">
                <a:avLst/>
              </a:prstGeom>
              <a:grpFill/>
              <a:ln w="603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5420324B-B1B1-B3D4-AAF9-E6202A824631}"/>
                </a:ext>
              </a:extLst>
            </p:cNvPr>
            <p:cNvGrpSpPr/>
            <p:nvPr/>
          </p:nvGrpSpPr>
          <p:grpSpPr>
            <a:xfrm>
              <a:off x="684445" y="4871217"/>
              <a:ext cx="2051282" cy="1416280"/>
              <a:chOff x="614149" y="4816347"/>
              <a:chExt cx="2218192" cy="1502566"/>
            </a:xfrm>
            <a:solidFill>
              <a:srgbClr val="92D050"/>
            </a:solidFill>
          </p:grpSpPr>
          <p:sp>
            <p:nvSpPr>
              <p:cNvPr id="30" name="Rectangle 29">
                <a:extLst>
                  <a:ext uri="{FF2B5EF4-FFF2-40B4-BE49-F238E27FC236}">
                    <a16:creationId xmlns:a16="http://schemas.microsoft.com/office/drawing/2014/main" id="{B80AECA0-5436-A885-B9A2-C5B27D73A396}"/>
                  </a:ext>
                </a:extLst>
              </p:cNvPr>
              <p:cNvSpPr/>
              <p:nvPr/>
            </p:nvSpPr>
            <p:spPr>
              <a:xfrm>
                <a:off x="614149" y="4816347"/>
                <a:ext cx="1630979" cy="1502566"/>
              </a:xfrm>
              <a:prstGeom prst="rect">
                <a:avLst/>
              </a:prstGeom>
              <a:solidFill>
                <a:schemeClr val="accent6">
                  <a:lumMod val="60000"/>
                  <a:lumOff val="40000"/>
                </a:schemeClr>
              </a:solidFill>
              <a:ln w="603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a:extLst>
                  <a:ext uri="{FF2B5EF4-FFF2-40B4-BE49-F238E27FC236}">
                    <a16:creationId xmlns:a16="http://schemas.microsoft.com/office/drawing/2014/main" id="{211FE16C-AC9B-EF6A-805A-0B3A04C13770}"/>
                  </a:ext>
                </a:extLst>
              </p:cNvPr>
              <p:cNvSpPr/>
              <p:nvPr/>
            </p:nvSpPr>
            <p:spPr>
              <a:xfrm rot="12128877">
                <a:off x="1917941" y="5107229"/>
                <a:ext cx="914400" cy="914400"/>
              </a:xfrm>
              <a:prstGeom prst="chord">
                <a:avLst/>
              </a:prstGeom>
              <a:solidFill>
                <a:schemeClr val="accent6">
                  <a:lumMod val="60000"/>
                  <a:lumOff val="40000"/>
                </a:schemeClr>
              </a:solidFill>
              <a:ln w="603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4" name="TextBox 33">
            <a:extLst>
              <a:ext uri="{FF2B5EF4-FFF2-40B4-BE49-F238E27FC236}">
                <a16:creationId xmlns:a16="http://schemas.microsoft.com/office/drawing/2014/main" id="{E6BF86E4-3731-9F4F-241F-B9435E720A52}"/>
              </a:ext>
            </a:extLst>
          </p:cNvPr>
          <p:cNvSpPr txBox="1"/>
          <p:nvPr/>
        </p:nvSpPr>
        <p:spPr>
          <a:xfrm>
            <a:off x="291654" y="3281952"/>
            <a:ext cx="3090234" cy="1384995"/>
          </a:xfrm>
          <a:prstGeom prst="rect">
            <a:avLst/>
          </a:prstGeom>
          <a:noFill/>
        </p:spPr>
        <p:txBody>
          <a:bodyPr wrap="square" rtlCol="0">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Children </a:t>
            </a:r>
            <a:r>
              <a:rPr lang="en-GB" sz="1200" dirty="0" smtClean="0">
                <a:latin typeface="Tahoma" panose="020B0604030504040204" pitchFamily="34" charset="0"/>
                <a:ea typeface="Tahoma" panose="020B0604030504040204" pitchFamily="34" charset="0"/>
                <a:cs typeface="Tahoma" panose="020B0604030504040204" pitchFamily="34" charset="0"/>
              </a:rPr>
              <a:t>have </a:t>
            </a:r>
            <a:r>
              <a:rPr lang="en-GB" sz="1200" dirty="0">
                <a:latin typeface="Tahoma" panose="020B0604030504040204" pitchFamily="34" charset="0"/>
                <a:ea typeface="Tahoma" panose="020B0604030504040204" pitchFamily="34" charset="0"/>
                <a:cs typeface="Tahoma" panose="020B0604030504040204" pitchFamily="34" charset="0"/>
              </a:rPr>
              <a:t>a </a:t>
            </a:r>
          </a:p>
          <a:p>
            <a:r>
              <a:rPr lang="en-GB" sz="1200" dirty="0">
                <a:latin typeface="Tahoma" panose="020B0604030504040204" pitchFamily="34" charset="0"/>
                <a:ea typeface="Tahoma" panose="020B0604030504040204" pitchFamily="34" charset="0"/>
                <a:cs typeface="Tahoma" panose="020B0604030504040204" pitchFamily="34" charset="0"/>
              </a:rPr>
              <a:t>‘soft start’ to the day.</a:t>
            </a:r>
          </a:p>
          <a:p>
            <a:endParaRPr lang="en-GB" sz="1200" dirty="0">
              <a:latin typeface="Tahoma" panose="020B0604030504040204" pitchFamily="34" charset="0"/>
              <a:ea typeface="Tahoma" panose="020B0604030504040204" pitchFamily="34" charset="0"/>
              <a:cs typeface="Tahoma" panose="020B0604030504040204" pitchFamily="34" charset="0"/>
            </a:endParaRPr>
          </a:p>
          <a:p>
            <a:r>
              <a:rPr lang="en-GB" sz="1200" dirty="0">
                <a:latin typeface="Tahoma" panose="020B0604030504040204" pitchFamily="34" charset="0"/>
                <a:ea typeface="Tahoma" panose="020B0604030504040204" pitchFamily="34" charset="0"/>
                <a:cs typeface="Tahoma" panose="020B0604030504040204" pitchFamily="34" charset="0"/>
              </a:rPr>
              <a:t>When the doors open at 8:40am children will come inro school and carry out some fluency tasks to recap previous learning and practice key skills. </a:t>
            </a:r>
          </a:p>
        </p:txBody>
      </p:sp>
      <p:pic>
        <p:nvPicPr>
          <p:cNvPr id="35" name="Picture 34">
            <a:extLst>
              <a:ext uri="{FF2B5EF4-FFF2-40B4-BE49-F238E27FC236}">
                <a16:creationId xmlns:a16="http://schemas.microsoft.com/office/drawing/2014/main" id="{737FC80B-2D28-CB85-D3DD-9D01CD6371F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18195" y="4749603"/>
            <a:ext cx="767350" cy="685664"/>
          </a:xfrm>
          <a:prstGeom prst="rect">
            <a:avLst/>
          </a:prstGeom>
        </p:spPr>
      </p:pic>
      <p:pic>
        <p:nvPicPr>
          <p:cNvPr id="36" name="Picture 35">
            <a:extLst>
              <a:ext uri="{FF2B5EF4-FFF2-40B4-BE49-F238E27FC236}">
                <a16:creationId xmlns:a16="http://schemas.microsoft.com/office/drawing/2014/main" id="{247CD50D-A93D-E0D2-6627-C48DF08E245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8542" y1="79600" x2="38542" y2="79600"/>
                        <a14:foregroundMark x1="67535" y1="79200" x2="67535" y2="79200"/>
                        <a14:foregroundMark x1="54514" y1="62200" x2="54514" y2="62200"/>
                        <a14:foregroundMark x1="46181" y1="57200" x2="46181" y2="57200"/>
                        <a14:foregroundMark x1="36632" y1="61800" x2="36632" y2="61800"/>
                        <a14:foregroundMark x1="35243" y1="44600" x2="35243" y2="44600"/>
                        <a14:foregroundMark x1="44097" y1="35800" x2="44097" y2="35800"/>
                        <a14:foregroundMark x1="59201" y1="28800" x2="59201" y2="28800"/>
                        <a14:foregroundMark x1="50521" y1="20800" x2="50521" y2="20800"/>
                        <a14:foregroundMark x1="36979" y1="29600" x2="36979" y2="29600"/>
                        <a14:foregroundMark x1="65104" y1="46200" x2="65104" y2="46200"/>
                      </a14:backgroundRemoval>
                    </a14:imgEffect>
                  </a14:imgLayer>
                </a14:imgProps>
              </a:ext>
            </a:extLst>
          </a:blip>
          <a:stretch>
            <a:fillRect/>
          </a:stretch>
        </p:blipFill>
        <p:spPr>
          <a:xfrm>
            <a:off x="1213564" y="4840711"/>
            <a:ext cx="782293" cy="679074"/>
          </a:xfrm>
          <a:prstGeom prst="rect">
            <a:avLst/>
          </a:prstGeom>
        </p:spPr>
      </p:pic>
      <p:pic>
        <p:nvPicPr>
          <p:cNvPr id="37" name="Picture 36">
            <a:extLst>
              <a:ext uri="{FF2B5EF4-FFF2-40B4-BE49-F238E27FC236}">
                <a16:creationId xmlns:a16="http://schemas.microsoft.com/office/drawing/2014/main" id="{25181A6C-705C-7E23-8A58-084420755A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18493" y1="49259" x2="18493" y2="49259"/>
                        <a14:foregroundMark x1="25514" y1="31667" x2="25514" y2="31667"/>
                        <a14:foregroundMark x1="66438" y1="18148" x2="66438" y2="18148"/>
                        <a14:foregroundMark x1="66781" y1="12407" x2="66781" y2="12407"/>
                        <a14:foregroundMark x1="74658" y1="35185" x2="74658" y2="35185"/>
                        <a14:foregroundMark x1="74829" y1="31111" x2="74829" y2="31111"/>
                        <a14:foregroundMark x1="74658" y1="39630" x2="74658" y2="39630"/>
                        <a14:foregroundMark x1="77740" y1="47963" x2="77740" y2="47963"/>
                        <a14:foregroundMark x1="18664" y1="27407" x2="18664" y2="27407"/>
                      </a14:backgroundRemoval>
                    </a14:imgEffect>
                  </a14:imgLayer>
                </a14:imgProps>
              </a:ext>
            </a:extLst>
          </a:blip>
          <a:stretch>
            <a:fillRect/>
          </a:stretch>
        </p:blipFill>
        <p:spPr>
          <a:xfrm>
            <a:off x="1966583" y="4823306"/>
            <a:ext cx="722900" cy="668434"/>
          </a:xfrm>
          <a:prstGeom prst="rect">
            <a:avLst/>
          </a:prstGeom>
        </p:spPr>
      </p:pic>
      <p:pic>
        <p:nvPicPr>
          <p:cNvPr id="38" name="Picture 37">
            <a:extLst>
              <a:ext uri="{FF2B5EF4-FFF2-40B4-BE49-F238E27FC236}">
                <a16:creationId xmlns:a16="http://schemas.microsoft.com/office/drawing/2014/main" id="{B2AE00A0-A6C7-4C28-1E1B-299FDB05A61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84" b="92829" l="9639" r="91968">
                        <a14:foregroundMark x1="12851" y1="90310" x2="12851" y2="90310"/>
                        <a14:foregroundMark x1="10843" y1="43605" x2="10843" y2="43605"/>
                        <a14:foregroundMark x1="11647" y1="29070" x2="11647" y2="29070"/>
                        <a14:foregroundMark x1="73293" y1="46124" x2="73293" y2="46124"/>
                        <a14:foregroundMark x1="54016" y1="48643" x2="54016" y2="48643"/>
                        <a14:foregroundMark x1="46586" y1="30233" x2="46586" y2="30233"/>
                        <a14:foregroundMark x1="68072" y1="78682" x2="68072" y2="78682"/>
                        <a14:foregroundMark x1="86747" y1="86047" x2="86747" y2="86047"/>
                        <a14:foregroundMark x1="69880" y1="93217" x2="69880" y2="93217"/>
                        <a14:foregroundMark x1="90562" y1="67829" x2="90562" y2="67829"/>
                        <a14:foregroundMark x1="91968" y1="70736" x2="91968" y2="70736"/>
                        <a14:foregroundMark x1="49598" y1="71899" x2="49598" y2="71899"/>
                      </a14:backgroundRemoval>
                    </a14:imgEffect>
                  </a14:imgLayer>
                </a14:imgProps>
              </a:ext>
            </a:extLst>
          </a:blip>
          <a:stretch>
            <a:fillRect/>
          </a:stretch>
        </p:blipFill>
        <p:spPr>
          <a:xfrm>
            <a:off x="4775384" y="4736837"/>
            <a:ext cx="620666" cy="643100"/>
          </a:xfrm>
          <a:prstGeom prst="rect">
            <a:avLst/>
          </a:prstGeom>
        </p:spPr>
      </p:pic>
      <p:pic>
        <p:nvPicPr>
          <p:cNvPr id="39" name="Picture 38">
            <a:extLst>
              <a:ext uri="{FF2B5EF4-FFF2-40B4-BE49-F238E27FC236}">
                <a16:creationId xmlns:a16="http://schemas.microsoft.com/office/drawing/2014/main" id="{F6C12516-B85C-DABC-555C-A21F0C1A6C7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3125" l="6000" r="92667">
                        <a14:foregroundMark x1="57333" y1="12500" x2="35333" y2="13125"/>
                        <a14:foregroundMark x1="35333" y1="13125" x2="18000" y2="23750"/>
                        <a14:foregroundMark x1="18000" y1="23750" x2="10667" y2="45000"/>
                        <a14:foregroundMark x1="10667" y1="44375" x2="11333" y2="65000"/>
                        <a14:foregroundMark x1="11333" y1="65000" x2="23333" y2="81250"/>
                        <a14:foregroundMark x1="23333" y1="81250" x2="42667" y2="88125"/>
                        <a14:foregroundMark x1="42667" y1="88125" x2="66000" y2="89375"/>
                        <a14:foregroundMark x1="66000" y1="89375" x2="86000" y2="82500"/>
                        <a14:foregroundMark x1="86000" y1="82500" x2="92667" y2="63125"/>
                        <a14:foregroundMark x1="92667" y1="63125" x2="93333" y2="39375"/>
                        <a14:foregroundMark x1="36000" y1="91250" x2="57333" y2="93125"/>
                        <a14:foregroundMark x1="57333" y1="93125" x2="65333" y2="91250"/>
                        <a14:foregroundMark x1="6667" y1="61875" x2="9333" y2="43750"/>
                        <a14:foregroundMark x1="16000" y1="53750" x2="37333" y2="53750"/>
                        <a14:foregroundMark x1="37333" y1="53750" x2="26000" y2="36875"/>
                        <a14:foregroundMark x1="26000" y1="36875" x2="48000" y2="23125"/>
                        <a14:foregroundMark x1="48000" y1="23125" x2="63333" y2="39375"/>
                        <a14:foregroundMark x1="63333" y1="39375" x2="84667" y2="45000"/>
                        <a14:foregroundMark x1="84667" y1="45000" x2="69333" y2="65625"/>
                        <a14:foregroundMark x1="69333" y1="65625" x2="46667" y2="74375"/>
                        <a14:foregroundMark x1="46667" y1="74375" x2="66667" y2="78750"/>
                        <a14:foregroundMark x1="60667" y1="77500" x2="54667" y2="53750"/>
                        <a14:foregroundMark x1="54667" y1="53750" x2="18667" y2="56250"/>
                        <a14:foregroundMark x1="18667" y1="56250" x2="33333" y2="73750"/>
                        <a14:foregroundMark x1="33333" y1="73750" x2="38000" y2="70625"/>
                        <a14:foregroundMark x1="9333" y1="69375" x2="6000" y2="49375"/>
                        <a14:foregroundMark x1="6000" y1="49375" x2="11333" y2="29375"/>
                        <a14:foregroundMark x1="11333" y1="29375" x2="49333" y2="11250"/>
                        <a14:foregroundMark x1="49333" y1="11250" x2="63333" y2="11875"/>
                        <a14:foregroundMark x1="63333" y1="11875" x2="42000" y2="11250"/>
                        <a14:foregroundMark x1="42000" y1="11250" x2="33333" y2="14375"/>
                      </a14:backgroundRemoval>
                    </a14:imgEffect>
                  </a14:imgLayer>
                </a14:imgProps>
              </a:ext>
            </a:extLst>
          </a:blip>
          <a:stretch>
            <a:fillRect/>
          </a:stretch>
        </p:blipFill>
        <p:spPr>
          <a:xfrm>
            <a:off x="1426838" y="1602714"/>
            <a:ext cx="529368" cy="564659"/>
          </a:xfrm>
          <a:prstGeom prst="rect">
            <a:avLst/>
          </a:prstGeom>
        </p:spPr>
      </p:pic>
      <p:pic>
        <p:nvPicPr>
          <p:cNvPr id="40" name="Picture 39">
            <a:extLst>
              <a:ext uri="{FF2B5EF4-FFF2-40B4-BE49-F238E27FC236}">
                <a16:creationId xmlns:a16="http://schemas.microsoft.com/office/drawing/2014/main" id="{232E5516-024D-E17D-25BD-FECB801030C9}"/>
              </a:ext>
            </a:extLst>
          </p:cNvPr>
          <p:cNvPicPr>
            <a:picLocks noChangeAspect="1"/>
          </p:cNvPicPr>
          <p:nvPr/>
        </p:nvPicPr>
        <p:blipFill>
          <a:blip r:embed="rId12"/>
          <a:stretch>
            <a:fillRect/>
          </a:stretch>
        </p:blipFill>
        <p:spPr>
          <a:xfrm>
            <a:off x="6300966" y="4802292"/>
            <a:ext cx="592210" cy="616219"/>
          </a:xfrm>
          <a:prstGeom prst="rect">
            <a:avLst/>
          </a:prstGeom>
        </p:spPr>
      </p:pic>
      <p:pic>
        <p:nvPicPr>
          <p:cNvPr id="41" name="Picture 40">
            <a:extLst>
              <a:ext uri="{FF2B5EF4-FFF2-40B4-BE49-F238E27FC236}">
                <a16:creationId xmlns:a16="http://schemas.microsoft.com/office/drawing/2014/main" id="{1EEC00DC-3515-7C61-371F-2EE4540EA945}"/>
              </a:ext>
            </a:extLst>
          </p:cNvPr>
          <p:cNvPicPr>
            <a:picLocks noChangeAspect="1"/>
          </p:cNvPicPr>
          <p:nvPr/>
        </p:nvPicPr>
        <p:blipFill>
          <a:blip r:embed="rId13"/>
          <a:stretch>
            <a:fillRect/>
          </a:stretch>
        </p:blipFill>
        <p:spPr>
          <a:xfrm>
            <a:off x="7037016" y="4798935"/>
            <a:ext cx="639920" cy="616219"/>
          </a:xfrm>
          <a:prstGeom prst="rect">
            <a:avLst/>
          </a:prstGeom>
        </p:spPr>
      </p:pic>
      <p:sp>
        <p:nvSpPr>
          <p:cNvPr id="43" name="TextBox 42">
            <a:extLst>
              <a:ext uri="{FF2B5EF4-FFF2-40B4-BE49-F238E27FC236}">
                <a16:creationId xmlns:a16="http://schemas.microsoft.com/office/drawing/2014/main" id="{01EABA45-B671-E7E3-640F-1967C965DA2A}"/>
              </a:ext>
            </a:extLst>
          </p:cNvPr>
          <p:cNvSpPr txBox="1"/>
          <p:nvPr/>
        </p:nvSpPr>
        <p:spPr>
          <a:xfrm>
            <a:off x="3856186" y="3573284"/>
            <a:ext cx="2459061" cy="1200329"/>
          </a:xfrm>
          <a:prstGeom prst="rect">
            <a:avLst/>
          </a:prstGeom>
          <a:noFill/>
        </p:spPr>
        <p:txBody>
          <a:bodyPr wrap="square" rtlCol="0">
            <a:spAutoFit/>
          </a:bodyPr>
          <a:lstStyle/>
          <a:p>
            <a:r>
              <a:rPr lang="en-GB" sz="1200" dirty="0" smtClean="0">
                <a:latin typeface="Tahoma" panose="020B0604030504040204" pitchFamily="34" charset="0"/>
                <a:ea typeface="Tahoma" panose="020B0604030504040204" pitchFamily="34" charset="0"/>
                <a:cs typeface="Tahoma" panose="020B0604030504040204" pitchFamily="34" charset="0"/>
              </a:rPr>
              <a:t>The </a:t>
            </a:r>
            <a:r>
              <a:rPr lang="en-GB" sz="1200" dirty="0">
                <a:latin typeface="Tahoma" panose="020B0604030504040204" pitchFamily="34" charset="0"/>
                <a:ea typeface="Tahoma" panose="020B0604030504040204" pitchFamily="34" charset="0"/>
                <a:cs typeface="Tahoma" panose="020B0604030504040204" pitchFamily="34" charset="0"/>
              </a:rPr>
              <a:t>school doors will be </a:t>
            </a:r>
            <a:r>
              <a:rPr lang="en-GB" sz="1200" b="1" dirty="0" smtClean="0">
                <a:latin typeface="Tahoma" panose="020B0604030504040204" pitchFamily="34" charset="0"/>
                <a:ea typeface="Tahoma" panose="020B0604030504040204" pitchFamily="34" charset="0"/>
                <a:cs typeface="Tahoma" panose="020B0604030504040204" pitchFamily="34" charset="0"/>
              </a:rPr>
              <a:t>closed at 9am</a:t>
            </a:r>
            <a:r>
              <a:rPr lang="en-GB" sz="1200" dirty="0" smtClean="0">
                <a:latin typeface="Tahoma" panose="020B0604030504040204" pitchFamily="34" charset="0"/>
                <a:ea typeface="Tahoma" panose="020B0604030504040204" pitchFamily="34" charset="0"/>
                <a:cs typeface="Tahoma" panose="020B0604030504040204" pitchFamily="34" charset="0"/>
              </a:rPr>
              <a:t>. Any </a:t>
            </a:r>
            <a:r>
              <a:rPr lang="en-GB" sz="1200" dirty="0">
                <a:latin typeface="Tahoma" panose="020B0604030504040204" pitchFamily="34" charset="0"/>
                <a:ea typeface="Tahoma" panose="020B0604030504040204" pitchFamily="34" charset="0"/>
                <a:cs typeface="Tahoma" panose="020B0604030504040204" pitchFamily="34" charset="0"/>
              </a:rPr>
              <a:t>children </a:t>
            </a:r>
            <a:r>
              <a:rPr lang="en-GB" sz="1200" dirty="0" smtClean="0">
                <a:latin typeface="Tahoma" panose="020B0604030504040204" pitchFamily="34" charset="0"/>
                <a:ea typeface="Tahoma" panose="020B0604030504040204" pitchFamily="34" charset="0"/>
                <a:cs typeface="Tahoma" panose="020B0604030504040204" pitchFamily="34" charset="0"/>
              </a:rPr>
              <a:t>arriving </a:t>
            </a:r>
            <a:r>
              <a:rPr lang="en-GB" sz="1200" dirty="0">
                <a:latin typeface="Tahoma" panose="020B0604030504040204" pitchFamily="34" charset="0"/>
                <a:ea typeface="Tahoma" panose="020B0604030504040204" pitchFamily="34" charset="0"/>
                <a:cs typeface="Tahoma" panose="020B0604030504040204" pitchFamily="34" charset="0"/>
              </a:rPr>
              <a:t>at </a:t>
            </a:r>
            <a:r>
              <a:rPr lang="en-GB" sz="1200" dirty="0" smtClean="0">
                <a:latin typeface="Tahoma" panose="020B0604030504040204" pitchFamily="34" charset="0"/>
                <a:ea typeface="Tahoma" panose="020B0604030504040204" pitchFamily="34" charset="0"/>
                <a:cs typeface="Tahoma" panose="020B0604030504040204" pitchFamily="34" charset="0"/>
              </a:rPr>
              <a:t>school </a:t>
            </a:r>
            <a:r>
              <a:rPr lang="en-GB" sz="1200" dirty="0">
                <a:latin typeface="Tahoma" panose="020B0604030504040204" pitchFamily="34" charset="0"/>
                <a:ea typeface="Tahoma" panose="020B0604030504040204" pitchFamily="34" charset="0"/>
                <a:cs typeface="Tahoma" panose="020B0604030504040204" pitchFamily="34" charset="0"/>
              </a:rPr>
              <a:t>after the doors </a:t>
            </a:r>
            <a:r>
              <a:rPr lang="en-GB" sz="1200" dirty="0" smtClean="0">
                <a:latin typeface="Tahoma" panose="020B0604030504040204" pitchFamily="34" charset="0"/>
                <a:ea typeface="Tahoma" panose="020B0604030504040204" pitchFamily="34" charset="0"/>
                <a:cs typeface="Tahoma" panose="020B0604030504040204" pitchFamily="34" charset="0"/>
              </a:rPr>
              <a:t>have closed </a:t>
            </a:r>
            <a:r>
              <a:rPr lang="en-GB" sz="1200" dirty="0">
                <a:latin typeface="Tahoma" panose="020B0604030504040204" pitchFamily="34" charset="0"/>
                <a:ea typeface="Tahoma" panose="020B0604030504040204" pitchFamily="34" charset="0"/>
                <a:cs typeface="Tahoma" panose="020B0604030504040204" pitchFamily="34" charset="0"/>
              </a:rPr>
              <a:t>will need to come in via </a:t>
            </a:r>
            <a:r>
              <a:rPr lang="en-GB" sz="1200" dirty="0" smtClean="0">
                <a:latin typeface="Tahoma" panose="020B0604030504040204" pitchFamily="34" charset="0"/>
                <a:ea typeface="Tahoma" panose="020B0604030504040204" pitchFamily="34" charset="0"/>
                <a:cs typeface="Tahoma" panose="020B0604030504040204" pitchFamily="34" charset="0"/>
              </a:rPr>
              <a:t>the </a:t>
            </a:r>
            <a:r>
              <a:rPr lang="en-GB" sz="1200" dirty="0">
                <a:latin typeface="Tahoma" panose="020B0604030504040204" pitchFamily="34" charset="0"/>
                <a:ea typeface="Tahoma" panose="020B0604030504040204" pitchFamily="34" charset="0"/>
                <a:cs typeface="Tahoma" panose="020B0604030504040204" pitchFamily="34" charset="0"/>
              </a:rPr>
              <a:t>front office and sign in </a:t>
            </a:r>
            <a:r>
              <a:rPr lang="en-GB" sz="1200" dirty="0" smtClean="0">
                <a:latin typeface="Tahoma" panose="020B0604030504040204" pitchFamily="34" charset="0"/>
                <a:ea typeface="Tahoma" panose="020B0604030504040204" pitchFamily="34" charset="0"/>
                <a:cs typeface="Tahoma" panose="020B0604030504040204" pitchFamily="34" charset="0"/>
              </a:rPr>
              <a:t>as late</a:t>
            </a:r>
            <a:r>
              <a:rPr lang="en-GB" sz="1200" dirty="0">
                <a:latin typeface="Tahoma" panose="020B0604030504040204" pitchFamily="34" charset="0"/>
                <a:ea typeface="Tahoma" panose="020B0604030504040204" pitchFamily="34" charset="0"/>
                <a:cs typeface="Tahoma" panose="020B0604030504040204" pitchFamily="34" charset="0"/>
              </a:rPr>
              <a:t>.</a:t>
            </a:r>
          </a:p>
        </p:txBody>
      </p:sp>
      <p:sp>
        <p:nvSpPr>
          <p:cNvPr id="45" name="TextBox 44">
            <a:extLst>
              <a:ext uri="{FF2B5EF4-FFF2-40B4-BE49-F238E27FC236}">
                <a16:creationId xmlns:a16="http://schemas.microsoft.com/office/drawing/2014/main" id="{AF6DB6BE-6FC9-E959-8475-171940FF8084}"/>
              </a:ext>
            </a:extLst>
          </p:cNvPr>
          <p:cNvSpPr txBox="1"/>
          <p:nvPr/>
        </p:nvSpPr>
        <p:spPr>
          <a:xfrm>
            <a:off x="6352834" y="3749705"/>
            <a:ext cx="3098859" cy="830997"/>
          </a:xfrm>
          <a:prstGeom prst="rect">
            <a:avLst/>
          </a:prstGeom>
          <a:noFill/>
        </p:spPr>
        <p:txBody>
          <a:bodyPr wrap="square">
            <a:spAutoFit/>
          </a:bodyPr>
          <a:lstStyle/>
          <a:p>
            <a:pPr algn="just" rtl="0" fontAlgn="base"/>
            <a:r>
              <a:rPr lang="en-GB" sz="1200" b="0" i="0" u="none" strike="noStrike" dirty="0">
                <a:effectLst/>
                <a:latin typeface="Tahoma" panose="020B0604030504040204" pitchFamily="34" charset="0"/>
              </a:rPr>
              <a:t> Pupils attending after </a:t>
            </a:r>
            <a:r>
              <a:rPr lang="en-GB" sz="1200" b="1" i="0" u="sng" strike="noStrike" dirty="0">
                <a:solidFill>
                  <a:srgbClr val="000000"/>
                </a:solidFill>
                <a:effectLst/>
                <a:latin typeface="Tahoma" panose="020B0604030504040204" pitchFamily="34" charset="0"/>
              </a:rPr>
              <a:t>9:30am</a:t>
            </a:r>
          </a:p>
          <a:p>
            <a:pPr algn="just" rtl="0" fontAlgn="base"/>
            <a:r>
              <a:rPr lang="en-GB" sz="1200" b="0" i="0" u="none" strike="noStrike" dirty="0">
                <a:solidFill>
                  <a:srgbClr val="000000"/>
                </a:solidFill>
                <a:effectLst/>
                <a:latin typeface="Tahoma" panose="020B0604030504040204" pitchFamily="34" charset="0"/>
              </a:rPr>
              <a:t> </a:t>
            </a:r>
            <a:r>
              <a:rPr lang="en-GB" sz="1200" b="0" i="0" u="none" strike="noStrike" dirty="0">
                <a:effectLst/>
                <a:latin typeface="Tahoma" panose="020B0604030504040204" pitchFamily="34" charset="0"/>
              </a:rPr>
              <a:t>will receive a mark to show </a:t>
            </a:r>
          </a:p>
          <a:p>
            <a:pPr algn="just" rtl="0" fontAlgn="base"/>
            <a:r>
              <a:rPr lang="en-GB" sz="1200" dirty="0">
                <a:latin typeface="Tahoma" panose="020B0604030504040204" pitchFamily="34" charset="0"/>
              </a:rPr>
              <a:t> </a:t>
            </a:r>
            <a:r>
              <a:rPr lang="en-GB" sz="1200" b="0" i="0" u="none" strike="noStrike" dirty="0">
                <a:effectLst/>
                <a:latin typeface="Tahoma" panose="020B0604030504040204" pitchFamily="34" charset="0"/>
              </a:rPr>
              <a:t>that they were on site, but this </a:t>
            </a:r>
          </a:p>
          <a:p>
            <a:pPr algn="just" rtl="0" fontAlgn="base"/>
            <a:r>
              <a:rPr lang="en-GB" sz="1200" dirty="0">
                <a:latin typeface="Tahoma" panose="020B0604030504040204" pitchFamily="34" charset="0"/>
              </a:rPr>
              <a:t> </a:t>
            </a:r>
            <a:r>
              <a:rPr lang="en-GB" sz="1200" b="0" i="0" u="none" strike="noStrike" dirty="0">
                <a:effectLst/>
                <a:latin typeface="Tahoma" panose="020B0604030504040204" pitchFamily="34" charset="0"/>
              </a:rPr>
              <a:t>will count as a late mark. </a:t>
            </a:r>
          </a:p>
        </p:txBody>
      </p:sp>
    </p:spTree>
    <p:extLst>
      <p:ext uri="{BB962C8B-B14F-4D97-AF65-F5344CB8AC3E}">
        <p14:creationId xmlns:p14="http://schemas.microsoft.com/office/powerpoint/2010/main" val="3058785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7391960" cy="584775"/>
          </a:xfrm>
          <a:prstGeom prst="rect">
            <a:avLst/>
          </a:prstGeom>
          <a:noFill/>
        </p:spPr>
        <p:txBody>
          <a:bodyPr wrap="none" rtlCol="0">
            <a:spAutoFit/>
          </a:bodyPr>
          <a:lstStyle/>
          <a:p>
            <a:r>
              <a:rPr lang="en-GB" sz="3200" dirty="0" smtClean="0"/>
              <a:t>Why does being on time for school matter?</a:t>
            </a:r>
            <a:endParaRPr lang="en-GB" sz="3200" dirty="0"/>
          </a:p>
        </p:txBody>
      </p:sp>
      <p:sp>
        <p:nvSpPr>
          <p:cNvPr id="6" name="Rounded Rectangle 5">
            <a:extLst>
              <a:ext uri="{FF2B5EF4-FFF2-40B4-BE49-F238E27FC236}">
                <a16:creationId xmlns:a16="http://schemas.microsoft.com/office/drawing/2014/main" id="{BEF36326-FA34-B97F-2FD7-A66B920CEF7E}"/>
              </a:ext>
            </a:extLst>
          </p:cNvPr>
          <p:cNvSpPr/>
          <p:nvPr/>
        </p:nvSpPr>
        <p:spPr>
          <a:xfrm>
            <a:off x="1733102" y="1600438"/>
            <a:ext cx="2704227" cy="180474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ea typeface="Tahoma" panose="020B0604030504040204" pitchFamily="34" charset="0"/>
                <a:cs typeface="Tahoma" panose="020B0604030504040204" pitchFamily="34" charset="0"/>
              </a:rPr>
              <a:t>Coming into class late, when the rest of their peers have already started their learning could make your child feel quite anxious. </a:t>
            </a:r>
          </a:p>
        </p:txBody>
      </p:sp>
      <p:sp>
        <p:nvSpPr>
          <p:cNvPr id="7" name="Rounded Rectangle 6">
            <a:extLst>
              <a:ext uri="{FF2B5EF4-FFF2-40B4-BE49-F238E27FC236}">
                <a16:creationId xmlns:a16="http://schemas.microsoft.com/office/drawing/2014/main" id="{9158DF85-650E-EE24-2D4F-C6150C2751B8}"/>
              </a:ext>
            </a:extLst>
          </p:cNvPr>
          <p:cNvSpPr/>
          <p:nvPr/>
        </p:nvSpPr>
        <p:spPr>
          <a:xfrm>
            <a:off x="4652329" y="1600438"/>
            <a:ext cx="2787920" cy="1804741"/>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400" dirty="0">
                <a:ea typeface="Tahoma" panose="020B0604030504040204" pitchFamily="34" charset="0"/>
                <a:cs typeface="Tahoma" panose="020B0604030504040204" pitchFamily="34" charset="0"/>
              </a:rPr>
              <a:t>If your child is late everyday they will miss a chunk of the first lesson – this will put them behind their peers and mean they may miss out on</a:t>
            </a:r>
          </a:p>
          <a:p>
            <a:pPr algn="r"/>
            <a:r>
              <a:rPr lang="en-US" sz="1400" dirty="0">
                <a:ea typeface="Tahoma" panose="020B0604030504040204" pitchFamily="34" charset="0"/>
                <a:cs typeface="Tahoma" panose="020B0604030504040204" pitchFamily="34" charset="0"/>
              </a:rPr>
              <a:t>         key information </a:t>
            </a:r>
          </a:p>
          <a:p>
            <a:pPr algn="r"/>
            <a:r>
              <a:rPr lang="en-US" sz="1400" dirty="0">
                <a:ea typeface="Tahoma" panose="020B0604030504040204" pitchFamily="34" charset="0"/>
                <a:cs typeface="Tahoma" panose="020B0604030504040204" pitchFamily="34" charset="0"/>
              </a:rPr>
              <a:t>          required in the rest of </a:t>
            </a:r>
          </a:p>
          <a:p>
            <a:pPr algn="r"/>
            <a:r>
              <a:rPr lang="en-US" sz="1400" dirty="0">
                <a:ea typeface="Tahoma" panose="020B0604030504040204" pitchFamily="34" charset="0"/>
                <a:cs typeface="Tahoma" panose="020B0604030504040204" pitchFamily="34" charset="0"/>
              </a:rPr>
              <a:t>           the lesson.  </a:t>
            </a:r>
          </a:p>
        </p:txBody>
      </p:sp>
      <p:sp>
        <p:nvSpPr>
          <p:cNvPr id="8" name="Rounded Rectangle 7">
            <a:extLst>
              <a:ext uri="{FF2B5EF4-FFF2-40B4-BE49-F238E27FC236}">
                <a16:creationId xmlns:a16="http://schemas.microsoft.com/office/drawing/2014/main" id="{E0217B14-9B1D-7780-2615-2EB42B91B13A}"/>
              </a:ext>
            </a:extLst>
          </p:cNvPr>
          <p:cNvSpPr/>
          <p:nvPr/>
        </p:nvSpPr>
        <p:spPr>
          <a:xfrm>
            <a:off x="1733102" y="3515574"/>
            <a:ext cx="2704227" cy="184047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dirty="0">
                <a:ea typeface="Tahoma" panose="020B0604030504040204" pitchFamily="34" charset="0"/>
                <a:cs typeface="Tahoma" panose="020B0604030504040204" pitchFamily="34" charset="0"/>
              </a:rPr>
              <a:t>If children are not </a:t>
            </a:r>
          </a:p>
          <a:p>
            <a:pPr fontAlgn="base"/>
            <a:r>
              <a:rPr lang="en-GB" sz="1400" dirty="0">
                <a:ea typeface="Tahoma" panose="020B0604030504040204" pitchFamily="34" charset="0"/>
                <a:cs typeface="Tahoma" panose="020B0604030504040204" pitchFamily="34" charset="0"/>
              </a:rPr>
              <a:t>picked up on time at the </a:t>
            </a:r>
          </a:p>
          <a:p>
            <a:pPr fontAlgn="base"/>
            <a:r>
              <a:rPr lang="en-GB" sz="1400" dirty="0">
                <a:ea typeface="Tahoma" panose="020B0604030504040204" pitchFamily="34" charset="0"/>
                <a:cs typeface="Tahoma" panose="020B0604030504040204" pitchFamily="34" charset="0"/>
              </a:rPr>
              <a:t>end of the school day, the teacher will take them to the front office and office staff will phone parents/ guardians. </a:t>
            </a:r>
            <a:endParaRPr lang="en-US" sz="1400" dirty="0">
              <a:ea typeface="Tahoma" panose="020B0604030504040204" pitchFamily="34" charset="0"/>
              <a:cs typeface="Tahoma" panose="020B0604030504040204" pitchFamily="34" charset="0"/>
            </a:endParaRPr>
          </a:p>
        </p:txBody>
      </p:sp>
      <p:sp>
        <p:nvSpPr>
          <p:cNvPr id="9" name="Rounded Rectangle 8">
            <a:extLst>
              <a:ext uri="{FF2B5EF4-FFF2-40B4-BE49-F238E27FC236}">
                <a16:creationId xmlns:a16="http://schemas.microsoft.com/office/drawing/2014/main" id="{E37A38A6-FFDF-C22E-D521-2323DE7D9E80}"/>
              </a:ext>
            </a:extLst>
          </p:cNvPr>
          <p:cNvSpPr/>
          <p:nvPr/>
        </p:nvSpPr>
        <p:spPr>
          <a:xfrm>
            <a:off x="4661423" y="3515575"/>
            <a:ext cx="2778825" cy="1840476"/>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fontAlgn="base"/>
            <a:r>
              <a:rPr lang="en-GB" sz="1400" dirty="0">
                <a:ea typeface="Tahoma" panose="020B0604030504040204" pitchFamily="34" charset="0"/>
                <a:cs typeface="Tahoma" panose="020B0604030504040204" pitchFamily="34" charset="0"/>
              </a:rPr>
              <a:t>	    If you know you are</a:t>
            </a:r>
          </a:p>
          <a:p>
            <a:pPr algn="r" fontAlgn="base"/>
            <a:r>
              <a:rPr lang="en-GB" sz="1400" dirty="0">
                <a:ea typeface="Tahoma" panose="020B0604030504040204" pitchFamily="34" charset="0"/>
                <a:cs typeface="Tahoma" panose="020B0604030504040204" pitchFamily="34" charset="0"/>
              </a:rPr>
              <a:t>       going to be late for pick-up it would be helpful if you contact the school on </a:t>
            </a:r>
            <a:r>
              <a:rPr lang="en-GB" sz="1400" b="1" dirty="0">
                <a:ea typeface="Tahoma" panose="020B0604030504040204" pitchFamily="34" charset="0"/>
                <a:cs typeface="Tahoma" panose="020B0604030504040204" pitchFamily="34" charset="0"/>
              </a:rPr>
              <a:t>01273 </a:t>
            </a:r>
            <a:r>
              <a:rPr lang="en-GB" sz="1400" b="1" dirty="0" smtClean="0">
                <a:ea typeface="Tahoma" panose="020B0604030504040204" pitchFamily="34" charset="0"/>
                <a:cs typeface="Tahoma" panose="020B0604030504040204" pitchFamily="34" charset="0"/>
              </a:rPr>
              <a:t>605700 </a:t>
            </a:r>
            <a:r>
              <a:rPr lang="en-GB" sz="1400" dirty="0">
                <a:ea typeface="Tahoma" panose="020B0604030504040204" pitchFamily="34" charset="0"/>
                <a:cs typeface="Tahoma" panose="020B0604030504040204" pitchFamily="34" charset="0"/>
              </a:rPr>
              <a:t>so we can let your child know and alleviate any worries they may have. </a:t>
            </a:r>
          </a:p>
        </p:txBody>
      </p:sp>
      <p:pic>
        <p:nvPicPr>
          <p:cNvPr id="11" name="Picture 10">
            <a:extLst>
              <a:ext uri="{FF2B5EF4-FFF2-40B4-BE49-F238E27FC236}">
                <a16:creationId xmlns:a16="http://schemas.microsoft.com/office/drawing/2014/main" id="{9EF34893-D6D5-F592-456A-600B4DFC73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460" b="94758" l="9816" r="89571">
                        <a14:foregroundMark x1="70552" y1="17742" x2="49080" y2="18548"/>
                        <a14:foregroundMark x1="15644" y1="94758" x2="14110" y2="16331"/>
                        <a14:foregroundMark x1="12883" y1="12298" x2="61350" y2="8468"/>
                        <a14:foregroundMark x1="61350" y1="8468" x2="83742" y2="13105"/>
                        <a14:foregroundMark x1="83742" y1="13105" x2="88650" y2="35685"/>
                        <a14:foregroundMark x1="63190" y1="14919" x2="36810" y2="15121"/>
                        <a14:foregroundMark x1="36810" y1="15121" x2="19325" y2="26411"/>
                        <a14:foregroundMark x1="19325" y1="26411" x2="30982" y2="72782"/>
                        <a14:foregroundMark x1="30982" y1="72782" x2="26380" y2="81048"/>
                        <a14:foregroundMark x1="21472" y1="89919" x2="74540" y2="88710"/>
                        <a14:foregroundMark x1="74540" y1="88710" x2="87117" y2="75202"/>
                        <a14:foregroundMark x1="87117" y1="75202" x2="85276" y2="32661"/>
                        <a14:foregroundMark x1="81902" y1="48387" x2="78221" y2="81250"/>
                        <a14:foregroundMark x1="78221" y1="81250" x2="75767" y2="85081"/>
                        <a14:foregroundMark x1="21472" y1="85081" x2="19632" y2="37500"/>
                        <a14:foregroundMark x1="45092" y1="81048" x2="45092" y2="81048"/>
                        <a14:foregroundMark x1="51840" y1="80040" x2="73620" y2="76210"/>
                        <a14:foregroundMark x1="73006" y1="69556" x2="74540" y2="41532"/>
                        <a14:foregroundMark x1="77607" y1="65726" x2="85276" y2="15927"/>
                        <a14:foregroundMark x1="85276" y1="15927" x2="85276" y2="15927"/>
                        <a14:foregroundMark x1="29755" y1="77016" x2="61043" y2="76210"/>
                        <a14:foregroundMark x1="25460" y1="78024" x2="26380" y2="30040"/>
                        <a14:foregroundMark x1="26380" y1="30040" x2="48466" y2="21573"/>
                        <a14:foregroundMark x1="48466" y1="21573" x2="72393" y2="19758"/>
                        <a14:foregroundMark x1="72393" y1="19758" x2="77914" y2="34476"/>
                        <a14:foregroundMark x1="77914" y1="34476" x2="76380" y2="40927"/>
                        <a14:foregroundMark x1="12270" y1="11895" x2="34356" y2="7661"/>
                        <a14:foregroundMark x1="34356" y1="7661" x2="34356" y2="7460"/>
                        <a14:foregroundMark x1="69632" y1="8871" x2="87730" y2="18548"/>
                        <a14:foregroundMark x1="87730" y1="18548" x2="88650" y2="27016"/>
                        <a14:foregroundMark x1="88650" y1="14516" x2="80982" y2="9274"/>
                        <a14:foregroundMark x1="42945" y1="21573" x2="31595" y2="21976"/>
                        <a14:foregroundMark x1="22086" y1="31855" x2="29141" y2="64113"/>
                        <a14:foregroundMark x1="29141" y1="64113" x2="32209" y2="69153"/>
                        <a14:foregroundMark x1="51534" y1="86694" x2="51534" y2="86694"/>
                        <a14:foregroundMark x1="49080" y1="87702" x2="61043" y2="84476"/>
                        <a14:foregroundMark x1="11656" y1="81048" x2="24847" y2="93952"/>
                        <a14:foregroundMark x1="24847" y1="93952" x2="48160" y2="93750"/>
                        <a14:foregroundMark x1="48160" y1="93750" x2="71779" y2="94758"/>
                        <a14:foregroundMark x1="71779" y1="94758" x2="87423" y2="83468"/>
                        <a14:foregroundMark x1="87423" y1="83468" x2="88650" y2="73185"/>
                        <a14:foregroundMark x1="89264" y1="92339" x2="89264" y2="92339"/>
                        <a14:foregroundMark x1="12270" y1="83669" x2="12270" y2="83669"/>
                      </a14:backgroundRemoval>
                    </a14:imgEffect>
                  </a14:imgLayer>
                </a14:imgProps>
              </a:ext>
            </a:extLst>
          </a:blip>
          <a:stretch>
            <a:fillRect/>
          </a:stretch>
        </p:blipFill>
        <p:spPr>
          <a:xfrm rot="746506">
            <a:off x="7513256" y="3683192"/>
            <a:ext cx="828006" cy="1259788"/>
          </a:xfrm>
          <a:prstGeom prst="rect">
            <a:avLst/>
          </a:prstGeom>
        </p:spPr>
      </p:pic>
      <p:pic>
        <p:nvPicPr>
          <p:cNvPr id="10" name="Picture 9">
            <a:extLst>
              <a:ext uri="{FF2B5EF4-FFF2-40B4-BE49-F238E27FC236}">
                <a16:creationId xmlns:a16="http://schemas.microsoft.com/office/drawing/2014/main" id="{687483EF-6A07-72C1-7469-5C56CE82B763}"/>
              </a:ext>
            </a:extLst>
          </p:cNvPr>
          <p:cNvPicPr>
            <a:picLocks noChangeAspect="1"/>
          </p:cNvPicPr>
          <p:nvPr/>
        </p:nvPicPr>
        <p:blipFill>
          <a:blip r:embed="rId4"/>
          <a:stretch>
            <a:fillRect/>
          </a:stretch>
        </p:blipFill>
        <p:spPr>
          <a:xfrm>
            <a:off x="3793824" y="2334685"/>
            <a:ext cx="1717010" cy="1935204"/>
          </a:xfrm>
          <a:prstGeom prst="rect">
            <a:avLst/>
          </a:prstGeom>
        </p:spPr>
      </p:pic>
      <p:pic>
        <p:nvPicPr>
          <p:cNvPr id="2" name="Picture 1"/>
          <p:cNvPicPr>
            <a:picLocks noChangeAspect="1"/>
          </p:cNvPicPr>
          <p:nvPr/>
        </p:nvPicPr>
        <p:blipFill>
          <a:blip r:embed="rId5"/>
          <a:stretch>
            <a:fillRect/>
          </a:stretch>
        </p:blipFill>
        <p:spPr>
          <a:xfrm>
            <a:off x="212972" y="2442676"/>
            <a:ext cx="1700931" cy="1719221"/>
          </a:xfrm>
          <a:prstGeom prst="rect">
            <a:avLst/>
          </a:prstGeom>
        </p:spPr>
      </p:pic>
      <p:pic>
        <p:nvPicPr>
          <p:cNvPr id="3" name="Picture 2"/>
          <p:cNvPicPr>
            <a:picLocks noChangeAspect="1"/>
          </p:cNvPicPr>
          <p:nvPr/>
        </p:nvPicPr>
        <p:blipFill>
          <a:blip r:embed="rId6"/>
          <a:stretch>
            <a:fillRect/>
          </a:stretch>
        </p:blipFill>
        <p:spPr>
          <a:xfrm>
            <a:off x="7192695" y="2026464"/>
            <a:ext cx="1469129" cy="1275822"/>
          </a:xfrm>
          <a:prstGeom prst="rect">
            <a:avLst/>
          </a:prstGeom>
        </p:spPr>
      </p:pic>
    </p:spTree>
    <p:extLst>
      <p:ext uri="{BB962C8B-B14F-4D97-AF65-F5344CB8AC3E}">
        <p14:creationId xmlns:p14="http://schemas.microsoft.com/office/powerpoint/2010/main" val="112265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5988114" cy="584775"/>
          </a:xfrm>
          <a:prstGeom prst="rect">
            <a:avLst/>
          </a:prstGeom>
          <a:noFill/>
        </p:spPr>
        <p:txBody>
          <a:bodyPr wrap="none" rtlCol="0">
            <a:spAutoFit/>
          </a:bodyPr>
          <a:lstStyle/>
          <a:p>
            <a:r>
              <a:rPr lang="en-GB" sz="3200" dirty="0" smtClean="0"/>
              <a:t>When is my child too ill for school?</a:t>
            </a:r>
            <a:endParaRPr lang="en-GB" sz="3200" dirty="0"/>
          </a:p>
        </p:txBody>
      </p:sp>
      <p:pic>
        <p:nvPicPr>
          <p:cNvPr id="6" name="Picture 5">
            <a:extLst>
              <a:ext uri="{FF2B5EF4-FFF2-40B4-BE49-F238E27FC236}">
                <a16:creationId xmlns:a16="http://schemas.microsoft.com/office/drawing/2014/main" id="{17A72F57-0693-E40E-28E2-FE0C88AB5F35}"/>
              </a:ext>
            </a:extLst>
          </p:cNvPr>
          <p:cNvPicPr>
            <a:picLocks noChangeAspect="1"/>
          </p:cNvPicPr>
          <p:nvPr/>
        </p:nvPicPr>
        <p:blipFill>
          <a:blip r:embed="rId2"/>
          <a:stretch>
            <a:fillRect/>
          </a:stretch>
        </p:blipFill>
        <p:spPr>
          <a:xfrm>
            <a:off x="1526021" y="1600438"/>
            <a:ext cx="6091328" cy="2133825"/>
          </a:xfrm>
          <a:prstGeom prst="rect">
            <a:avLst/>
          </a:prstGeom>
        </p:spPr>
      </p:pic>
      <p:sp>
        <p:nvSpPr>
          <p:cNvPr id="7" name="Rounded Rectangle 6">
            <a:extLst>
              <a:ext uri="{FF2B5EF4-FFF2-40B4-BE49-F238E27FC236}">
                <a16:creationId xmlns:a16="http://schemas.microsoft.com/office/drawing/2014/main" id="{FB654A3E-8F2B-9F6B-4806-402537B064B6}"/>
              </a:ext>
            </a:extLst>
          </p:cNvPr>
          <p:cNvSpPr/>
          <p:nvPr/>
        </p:nvSpPr>
        <p:spPr>
          <a:xfrm>
            <a:off x="75222" y="3801790"/>
            <a:ext cx="8992925" cy="123138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dirty="0">
                <a:solidFill>
                  <a:schemeClr val="tx1"/>
                </a:solidFill>
                <a:ea typeface="Tahoma" panose="020B0604030504040204" pitchFamily="34" charset="0"/>
                <a:cs typeface="Tahoma" panose="020B0604030504040204" pitchFamily="34" charset="0"/>
              </a:rPr>
              <a:t>Children do get ill which does mean they may need to have a few days off school.  </a:t>
            </a:r>
            <a:r>
              <a:rPr lang="en-GB" sz="1400" b="1" dirty="0">
                <a:solidFill>
                  <a:schemeClr val="tx1"/>
                </a:solidFill>
                <a:ea typeface="Tahoma" panose="020B0604030504040204" pitchFamily="34" charset="0"/>
                <a:cs typeface="Tahoma" panose="020B0604030504040204" pitchFamily="34" charset="0"/>
              </a:rPr>
              <a:t>We are aware however that sometimes children are missing school when they could be in the building.</a:t>
            </a:r>
            <a:r>
              <a:rPr lang="en-GB" sz="1400" dirty="0">
                <a:solidFill>
                  <a:schemeClr val="tx1"/>
                </a:solidFill>
                <a:ea typeface="Tahoma" panose="020B0604030504040204" pitchFamily="34" charset="0"/>
                <a:cs typeface="Tahoma" panose="020B0604030504040204" pitchFamily="34" charset="0"/>
              </a:rPr>
              <a:t>  The traffic light guidance </a:t>
            </a:r>
            <a:r>
              <a:rPr lang="en-GB" sz="1400" dirty="0" smtClean="0">
                <a:solidFill>
                  <a:schemeClr val="tx1"/>
                </a:solidFill>
                <a:ea typeface="Tahoma" panose="020B0604030504040204" pitchFamily="34" charset="0"/>
                <a:cs typeface="Tahoma" panose="020B0604030504040204" pitchFamily="34" charset="0"/>
              </a:rPr>
              <a:t>above will </a:t>
            </a:r>
            <a:r>
              <a:rPr lang="en-GB" sz="1400" dirty="0">
                <a:solidFill>
                  <a:schemeClr val="tx1"/>
                </a:solidFill>
                <a:ea typeface="Tahoma" panose="020B0604030504040204" pitchFamily="34" charset="0"/>
                <a:cs typeface="Tahoma" panose="020B0604030504040204" pitchFamily="34" charset="0"/>
              </a:rPr>
              <a:t>help you decide if your child is well enough to come into school. </a:t>
            </a:r>
            <a:r>
              <a:rPr lang="en-GB" sz="1400" dirty="0" smtClean="0">
                <a:solidFill>
                  <a:schemeClr val="tx1"/>
                </a:solidFill>
                <a:ea typeface="Tahoma" panose="020B0604030504040204" pitchFamily="34" charset="0"/>
                <a:cs typeface="Tahoma" panose="020B0604030504040204" pitchFamily="34" charset="0"/>
              </a:rPr>
              <a:t>If </a:t>
            </a:r>
            <a:r>
              <a:rPr lang="en-GB" sz="1400" dirty="0">
                <a:solidFill>
                  <a:schemeClr val="tx1"/>
                </a:solidFill>
                <a:ea typeface="Tahoma" panose="020B0604030504040204" pitchFamily="34" charset="0"/>
                <a:cs typeface="Tahoma" panose="020B0604030504040204" pitchFamily="34" charset="0"/>
              </a:rPr>
              <a:t>your child is having a regular, reoccurring medical issue please let us know.  We could get the school nurse involved and hopefully address your child’s medical needs and improve their attendance. </a:t>
            </a:r>
          </a:p>
        </p:txBody>
      </p:sp>
      <p:pic>
        <p:nvPicPr>
          <p:cNvPr id="2" name="Picture 1"/>
          <p:cNvPicPr>
            <a:picLocks noChangeAspect="1"/>
          </p:cNvPicPr>
          <p:nvPr/>
        </p:nvPicPr>
        <p:blipFill>
          <a:blip r:embed="rId3"/>
          <a:stretch>
            <a:fillRect/>
          </a:stretch>
        </p:blipFill>
        <p:spPr>
          <a:xfrm>
            <a:off x="-65173" y="2149166"/>
            <a:ext cx="1591194" cy="1585097"/>
          </a:xfrm>
          <a:prstGeom prst="rect">
            <a:avLst/>
          </a:prstGeom>
        </p:spPr>
      </p:pic>
      <p:pic>
        <p:nvPicPr>
          <p:cNvPr id="3" name="Picture 2"/>
          <p:cNvPicPr>
            <a:picLocks noChangeAspect="1"/>
          </p:cNvPicPr>
          <p:nvPr/>
        </p:nvPicPr>
        <p:blipFill>
          <a:blip r:embed="rId4"/>
          <a:stretch>
            <a:fillRect/>
          </a:stretch>
        </p:blipFill>
        <p:spPr>
          <a:xfrm>
            <a:off x="7617349" y="2441799"/>
            <a:ext cx="1158340" cy="1292464"/>
          </a:xfrm>
          <a:prstGeom prst="rect">
            <a:avLst/>
          </a:prstGeom>
        </p:spPr>
      </p:pic>
    </p:spTree>
    <p:extLst>
      <p:ext uri="{BB962C8B-B14F-4D97-AF65-F5344CB8AC3E}">
        <p14:creationId xmlns:p14="http://schemas.microsoft.com/office/powerpoint/2010/main" val="425648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9385967" cy="584775"/>
          </a:xfrm>
          <a:prstGeom prst="rect">
            <a:avLst/>
          </a:prstGeom>
          <a:noFill/>
        </p:spPr>
        <p:txBody>
          <a:bodyPr wrap="none" rtlCol="0">
            <a:spAutoFit/>
          </a:bodyPr>
          <a:lstStyle/>
          <a:p>
            <a:r>
              <a:rPr lang="en-GB" sz="3100" dirty="0" smtClean="0"/>
              <a:t>What do I do if my child needs a medical appointment?</a:t>
            </a:r>
            <a:endParaRPr lang="en-GB" sz="3100" dirty="0"/>
          </a:p>
        </p:txBody>
      </p:sp>
      <p:sp>
        <p:nvSpPr>
          <p:cNvPr id="6" name="Rounded Rectangle 5">
            <a:extLst>
              <a:ext uri="{FF2B5EF4-FFF2-40B4-BE49-F238E27FC236}">
                <a16:creationId xmlns:a16="http://schemas.microsoft.com/office/drawing/2014/main" id="{828BE6ED-7379-E4BF-97F4-0BBFEA16840E}"/>
              </a:ext>
            </a:extLst>
          </p:cNvPr>
          <p:cNvSpPr/>
          <p:nvPr/>
        </p:nvSpPr>
        <p:spPr>
          <a:xfrm>
            <a:off x="500932" y="1600438"/>
            <a:ext cx="8158038" cy="265561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600" dirty="0">
                <a:solidFill>
                  <a:schemeClr val="tx1"/>
                </a:solidFill>
                <a:ea typeface="Tahoma" panose="020B0604030504040204" pitchFamily="34" charset="0"/>
                <a:cs typeface="Tahoma" panose="020B0604030504040204" pitchFamily="34" charset="0"/>
              </a:rPr>
              <a:t>We request that, where possible, routine medical and dentist appointments are arranged outside school hours as these appointments will affect your child’s </a:t>
            </a:r>
            <a:r>
              <a:rPr lang="en-GB" sz="1600" dirty="0" smtClean="0">
                <a:solidFill>
                  <a:schemeClr val="tx1"/>
                </a:solidFill>
                <a:ea typeface="Tahoma" panose="020B0604030504040204" pitchFamily="34" charset="0"/>
                <a:cs typeface="Tahoma" panose="020B0604030504040204" pitchFamily="34" charset="0"/>
              </a:rPr>
              <a:t>learning, and percentage </a:t>
            </a:r>
            <a:r>
              <a:rPr lang="en-GB" sz="1600" dirty="0">
                <a:solidFill>
                  <a:schemeClr val="tx1"/>
                </a:solidFill>
                <a:ea typeface="Tahoma" panose="020B0604030504040204" pitchFamily="34" charset="0"/>
                <a:cs typeface="Tahoma" panose="020B0604030504040204" pitchFamily="34" charset="0"/>
              </a:rPr>
              <a:t>attendance.  </a:t>
            </a:r>
          </a:p>
          <a:p>
            <a:pPr fontAlgn="base"/>
            <a:r>
              <a:rPr lang="en-GB" sz="1600" dirty="0">
                <a:solidFill>
                  <a:schemeClr val="tx1"/>
                </a:solidFill>
                <a:ea typeface="Tahoma" panose="020B0604030504040204" pitchFamily="34" charset="0"/>
                <a:cs typeface="Tahoma" panose="020B0604030504040204" pitchFamily="34" charset="0"/>
              </a:rPr>
              <a:t> </a:t>
            </a:r>
          </a:p>
          <a:p>
            <a:pPr fontAlgn="base"/>
            <a:r>
              <a:rPr lang="en-GB" sz="1600" dirty="0">
                <a:solidFill>
                  <a:schemeClr val="tx1"/>
                </a:solidFill>
                <a:ea typeface="Tahoma" panose="020B0604030504040204" pitchFamily="34" charset="0"/>
                <a:cs typeface="Tahoma" panose="020B0604030504040204" pitchFamily="34" charset="0"/>
              </a:rPr>
              <a:t>We do understand that some appointments, such as hospital consultations are not always possible to arrange outside of school hours. However, if your appointment time allows your child to come to school for registration and then leave later this will have a positive impact on their attendance. Likewise, if they are able to be back in school after their appointment this will also have a positive impact</a:t>
            </a:r>
            <a:r>
              <a:rPr lang="en-GB" sz="1600" dirty="0" smtClean="0">
                <a:solidFill>
                  <a:schemeClr val="tx1"/>
                </a:solidFill>
                <a:ea typeface="Tahoma" panose="020B0604030504040204" pitchFamily="34" charset="0"/>
                <a:cs typeface="Tahoma" panose="020B0604030504040204" pitchFamily="34" charset="0"/>
              </a:rPr>
              <a:t>.</a:t>
            </a:r>
            <a:endParaRPr lang="en-GB" sz="1600" dirty="0">
              <a:solidFill>
                <a:schemeClr val="tx1"/>
              </a:solidFill>
              <a:ea typeface="Tahoma" panose="020B0604030504040204" pitchFamily="34" charset="0"/>
              <a:cs typeface="Tahoma" panose="020B0604030504040204" pitchFamily="34" charset="0"/>
            </a:endParaRPr>
          </a:p>
          <a:p>
            <a:pPr fontAlgn="base"/>
            <a:r>
              <a:rPr lang="en-GB" sz="1600" dirty="0">
                <a:solidFill>
                  <a:schemeClr val="tx1"/>
                </a:solidFill>
                <a:ea typeface="Tahoma" panose="020B0604030504040204" pitchFamily="34" charset="0"/>
                <a:cs typeface="Tahoma" panose="020B0604030504040204" pitchFamily="34" charset="0"/>
              </a:rPr>
              <a:t>  </a:t>
            </a:r>
          </a:p>
        </p:txBody>
      </p:sp>
      <p:pic>
        <p:nvPicPr>
          <p:cNvPr id="7" name="Picture 6">
            <a:extLst>
              <a:ext uri="{FF2B5EF4-FFF2-40B4-BE49-F238E27FC236}">
                <a16:creationId xmlns:a16="http://schemas.microsoft.com/office/drawing/2014/main" id="{2EBB1B4C-987D-35A2-6C04-E3F99B1C9F0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335" b="91629" l="9914" r="91595">
                        <a14:foregroundMark x1="35129" y1="12896" x2="35129" y2="12896"/>
                        <a14:foregroundMark x1="71336" y1="25339" x2="71336" y2="25339"/>
                        <a14:foregroundMark x1="89655" y1="42986" x2="87931" y2="38009"/>
                        <a14:foregroundMark x1="16810" y1="92081" x2="11207" y2="83032"/>
                        <a14:foregroundMark x1="11207" y1="83032" x2="10776" y2="51810"/>
                        <a14:foregroundMark x1="23707" y1="73303" x2="32328" y2="60181"/>
                        <a14:foregroundMark x1="32328" y1="60181" x2="32543" y2="50226"/>
                        <a14:foregroundMark x1="18103" y1="45023" x2="18103" y2="56787"/>
                        <a14:foregroundMark x1="18103" y1="56787" x2="25431" y2="80317"/>
                        <a14:foregroundMark x1="25431" y1="80317" x2="25862" y2="80090"/>
                        <a14:foregroundMark x1="23707" y1="87104" x2="49569" y2="89819"/>
                        <a14:foregroundMark x1="49569" y1="84842" x2="48060" y2="46154"/>
                        <a14:foregroundMark x1="44181" y1="75566" x2="44181" y2="42308"/>
                        <a14:foregroundMark x1="25000" y1="57240" x2="25000" y2="46380"/>
                        <a14:foregroundMark x1="25000" y1="46380" x2="25000" y2="46380"/>
                        <a14:foregroundMark x1="52802" y1="61991" x2="52586" y2="50905"/>
                        <a14:foregroundMark x1="52586" y1="50905" x2="73060" y2="59955"/>
                        <a14:foregroundMark x1="73060" y1="59955" x2="85560" y2="42534"/>
                        <a14:foregroundMark x1="38362" y1="27828" x2="38362" y2="27828"/>
                        <a14:foregroundMark x1="38362" y1="27828" x2="38362" y2="17647"/>
                        <a14:foregroundMark x1="26293" y1="29186" x2="36853" y2="29412"/>
                        <a14:foregroundMark x1="36853" y1="29412" x2="40948" y2="28959"/>
                        <a14:foregroundMark x1="61853" y1="59276" x2="68319" y2="59955"/>
                        <a14:foregroundMark x1="24353" y1="11765" x2="33621" y2="7466"/>
                        <a14:foregroundMark x1="33621" y1="7466" x2="31034" y2="6335"/>
                        <a14:foregroundMark x1="91595" y1="36878" x2="91595" y2="36878"/>
                        <a14:foregroundMark x1="91595" y1="36878" x2="91595" y2="36878"/>
                      </a14:backgroundRemoval>
                    </a14:imgEffect>
                  </a14:imgLayer>
                </a14:imgProps>
              </a:ext>
            </a:extLst>
          </a:blip>
          <a:stretch>
            <a:fillRect/>
          </a:stretch>
        </p:blipFill>
        <p:spPr>
          <a:xfrm>
            <a:off x="2388939" y="3950639"/>
            <a:ext cx="1868989" cy="1780374"/>
          </a:xfrm>
          <a:prstGeom prst="rect">
            <a:avLst/>
          </a:prstGeom>
          <a:solidFill>
            <a:schemeClr val="accent6">
              <a:lumMod val="20000"/>
              <a:lumOff val="80000"/>
            </a:schemeClr>
          </a:solidFill>
          <a:ln>
            <a:solidFill>
              <a:schemeClr val="accent6">
                <a:lumMod val="50000"/>
              </a:schemeClr>
            </a:solidFill>
          </a:ln>
        </p:spPr>
      </p:pic>
      <p:pic>
        <p:nvPicPr>
          <p:cNvPr id="8" name="Picture 7">
            <a:extLst>
              <a:ext uri="{FF2B5EF4-FFF2-40B4-BE49-F238E27FC236}">
                <a16:creationId xmlns:a16="http://schemas.microsoft.com/office/drawing/2014/main" id="{81ABF2D3-149A-2BA2-BBD6-C4E6B6DFDF4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92" b="97669" l="6048" r="92944">
                        <a14:foregroundMark x1="33468" y1="88983" x2="22177" y2="76271"/>
                        <a14:foregroundMark x1="22177" y1="76271" x2="10081" y2="73729"/>
                        <a14:foregroundMark x1="25202" y1="96822" x2="11290" y2="88559"/>
                        <a14:foregroundMark x1="11290" y1="88559" x2="8266" y2="71822"/>
                        <a14:foregroundMark x1="8266" y1="71822" x2="10282" y2="63983"/>
                        <a14:foregroundMark x1="10282" y1="64195" x2="26008" y2="63559"/>
                        <a14:foregroundMark x1="26008" y1="63559" x2="38105" y2="73941"/>
                        <a14:foregroundMark x1="38105" y1="73941" x2="29637" y2="87076"/>
                        <a14:foregroundMark x1="29637" y1="87076" x2="26008" y2="89407"/>
                        <a14:foregroundMark x1="27419" y1="75636" x2="28629" y2="69068"/>
                        <a14:foregroundMark x1="29032" y1="93644" x2="14919" y2="91314"/>
                        <a14:foregroundMark x1="43145" y1="84958" x2="42339" y2="68856"/>
                        <a14:foregroundMark x1="42339" y1="68856" x2="39315" y2="60805"/>
                        <a14:foregroundMark x1="41532" y1="82203" x2="76210" y2="83898"/>
                        <a14:foregroundMark x1="76210" y1="83898" x2="89113" y2="92373"/>
                        <a14:foregroundMark x1="89113" y1="92373" x2="92944" y2="75847"/>
                        <a14:foregroundMark x1="92944" y1="75847" x2="87500" y2="60381"/>
                        <a14:foregroundMark x1="87500" y1="60381" x2="60887" y2="56356"/>
                        <a14:foregroundMark x1="60685" y1="71398" x2="77621" y2="71398"/>
                        <a14:foregroundMark x1="77621" y1="71398" x2="79234" y2="70551"/>
                        <a14:foregroundMark x1="81452" y1="81568" x2="80645" y2="63983"/>
                        <a14:foregroundMark x1="80645" y1="63983" x2="64315" y2="56356"/>
                        <a14:foregroundMark x1="64315" y1="56356" x2="51008" y2="62712"/>
                        <a14:foregroundMark x1="51008" y1="62712" x2="56452" y2="82203"/>
                        <a14:foregroundMark x1="38710" y1="90042" x2="57863" y2="90466"/>
                        <a14:foregroundMark x1="57863" y1="90466" x2="73387" y2="90042"/>
                        <a14:foregroundMark x1="73387" y1="90042" x2="84274" y2="73517"/>
                        <a14:foregroundMark x1="84274" y1="73517" x2="84879" y2="66525"/>
                        <a14:foregroundMark x1="78024" y1="76483" x2="74395" y2="77542"/>
                        <a14:foregroundMark x1="57258" y1="57203" x2="59879" y2="9958"/>
                        <a14:foregroundMark x1="53226" y1="55720" x2="50806" y2="19280"/>
                        <a14:foregroundMark x1="50806" y1="19280" x2="48387" y2="11441"/>
                        <a14:foregroundMark x1="45363" y1="46186" x2="43548" y2="7627"/>
                        <a14:foregroundMark x1="35685" y1="36017" x2="35685" y2="36017"/>
                        <a14:foregroundMark x1="58468" y1="47034" x2="65726" y2="11017"/>
                        <a14:foregroundMark x1="72581" y1="33475" x2="72581" y2="33475"/>
                        <a14:foregroundMark x1="9274" y1="91949" x2="7056" y2="75847"/>
                        <a14:foregroundMark x1="7056" y1="75847" x2="7661" y2="73729"/>
                        <a14:foregroundMark x1="31653" y1="93220" x2="21976" y2="97881"/>
                        <a14:foregroundMark x1="7460" y1="90042" x2="6048" y2="73941"/>
                        <a14:foregroundMark x1="6048" y1="73941" x2="6250" y2="73729"/>
                      </a14:backgroundRemoval>
                    </a14:imgEffect>
                  </a14:imgLayer>
                </a14:imgProps>
              </a:ext>
            </a:extLst>
          </a:blip>
          <a:stretch>
            <a:fillRect/>
          </a:stretch>
        </p:blipFill>
        <p:spPr>
          <a:xfrm>
            <a:off x="4966192" y="3950639"/>
            <a:ext cx="1870902" cy="1780374"/>
          </a:xfrm>
          <a:prstGeom prst="rect">
            <a:avLst/>
          </a:prstGeom>
          <a:solidFill>
            <a:schemeClr val="accent6">
              <a:lumMod val="20000"/>
              <a:lumOff val="80000"/>
            </a:schemeClr>
          </a:solidFill>
          <a:ln>
            <a:solidFill>
              <a:schemeClr val="accent6">
                <a:lumMod val="50000"/>
              </a:schemeClr>
            </a:solidFill>
          </a:ln>
        </p:spPr>
      </p:pic>
    </p:spTree>
    <p:extLst>
      <p:ext uri="{BB962C8B-B14F-4D97-AF65-F5344CB8AC3E}">
        <p14:creationId xmlns:p14="http://schemas.microsoft.com/office/powerpoint/2010/main" val="31357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8290026" cy="584775"/>
          </a:xfrm>
          <a:prstGeom prst="rect">
            <a:avLst/>
          </a:prstGeom>
          <a:noFill/>
        </p:spPr>
        <p:txBody>
          <a:bodyPr wrap="none" rtlCol="0">
            <a:spAutoFit/>
          </a:bodyPr>
          <a:lstStyle/>
          <a:p>
            <a:r>
              <a:rPr lang="en-GB" sz="3200" dirty="0" smtClean="0"/>
              <a:t>Can I take my child on holiday during term-time?</a:t>
            </a:r>
            <a:endParaRPr lang="en-GB" sz="3200" dirty="0"/>
          </a:p>
        </p:txBody>
      </p:sp>
      <p:sp>
        <p:nvSpPr>
          <p:cNvPr id="6" name="Rounded Rectangle 5">
            <a:extLst>
              <a:ext uri="{FF2B5EF4-FFF2-40B4-BE49-F238E27FC236}">
                <a16:creationId xmlns:a16="http://schemas.microsoft.com/office/drawing/2014/main" id="{1ED40EA6-8EEC-4983-A631-9BD6D8B31EC9}"/>
              </a:ext>
            </a:extLst>
          </p:cNvPr>
          <p:cNvSpPr/>
          <p:nvPr/>
        </p:nvSpPr>
        <p:spPr>
          <a:xfrm>
            <a:off x="3136939" y="1729137"/>
            <a:ext cx="2806691" cy="3407405"/>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600" dirty="0">
                <a:solidFill>
                  <a:schemeClr val="tx1"/>
                </a:solidFill>
                <a:ea typeface="Tahoma" panose="020B0604030504040204" pitchFamily="34" charset="0"/>
                <a:cs typeface="Tahoma" panose="020B0604030504040204" pitchFamily="34" charset="0"/>
              </a:rPr>
              <a:t>The school will require parents to observe the school holidays as prescribed; therefore, the headteacher will be unable to authorise holidays during term-time in most cases. The headteacher will be only allowed to grant a leave of absence in exceptional circumstances. Applications will be made in advance</a:t>
            </a:r>
            <a:r>
              <a:rPr lang="en-GB" sz="1600" dirty="0" smtClean="0">
                <a:solidFill>
                  <a:schemeClr val="tx1"/>
                </a:solidFill>
                <a:ea typeface="Tahoma" panose="020B0604030504040204" pitchFamily="34" charset="0"/>
                <a:cs typeface="Tahoma" panose="020B0604030504040204" pitchFamily="34" charset="0"/>
              </a:rPr>
              <a:t>.</a:t>
            </a:r>
            <a:endParaRPr lang="en-US" sz="1600" dirty="0">
              <a:solidFill>
                <a:schemeClr val="tx1"/>
              </a:solidFill>
              <a:ea typeface="Tahoma" panose="020B0604030504040204" pitchFamily="34" charset="0"/>
              <a:cs typeface="Tahoma" panose="020B0604030504040204" pitchFamily="34" charset="0"/>
            </a:endParaRPr>
          </a:p>
        </p:txBody>
      </p:sp>
      <p:sp>
        <p:nvSpPr>
          <p:cNvPr id="7" name="Rounded Rectangle 6">
            <a:extLst>
              <a:ext uri="{FF2B5EF4-FFF2-40B4-BE49-F238E27FC236}">
                <a16:creationId xmlns:a16="http://schemas.microsoft.com/office/drawing/2014/main" id="{63755769-1A39-4B75-E490-048243E8340C}"/>
              </a:ext>
            </a:extLst>
          </p:cNvPr>
          <p:cNvSpPr/>
          <p:nvPr/>
        </p:nvSpPr>
        <p:spPr>
          <a:xfrm>
            <a:off x="47891" y="1729137"/>
            <a:ext cx="2806691" cy="340740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600" dirty="0">
                <a:solidFill>
                  <a:schemeClr val="tx1"/>
                </a:solidFill>
                <a:ea typeface="Tahoma" panose="020B0604030504040204" pitchFamily="34" charset="0"/>
                <a:cs typeface="Tahoma" panose="020B0604030504040204" pitchFamily="34" charset="0"/>
              </a:rPr>
              <a:t>The DfE statutory guidance states that “</a:t>
            </a:r>
            <a:r>
              <a:rPr lang="en-GB" sz="1600" b="1" i="1" dirty="0">
                <a:solidFill>
                  <a:schemeClr val="tx1"/>
                </a:solidFill>
                <a:ea typeface="Tahoma" panose="020B0604030504040204" pitchFamily="34" charset="0"/>
                <a:cs typeface="Tahoma" panose="020B0604030504040204" pitchFamily="34" charset="0"/>
              </a:rPr>
              <a:t>Generally, the DfE does not consider a need or desire for a holiday or other absence for the purpose of leisure and recreation, to be an exceptional circumstance</a:t>
            </a:r>
            <a:r>
              <a:rPr lang="en-GB" sz="1600" dirty="0">
                <a:solidFill>
                  <a:schemeClr val="tx1"/>
                </a:solidFill>
                <a:ea typeface="Tahoma" panose="020B0604030504040204" pitchFamily="34" charset="0"/>
                <a:cs typeface="Tahoma" panose="020B0604030504040204" pitchFamily="34" charset="0"/>
              </a:rPr>
              <a:t>.” It also states that “</a:t>
            </a:r>
            <a:r>
              <a:rPr lang="en-GB" sz="1600" b="1" i="1" dirty="0">
                <a:solidFill>
                  <a:schemeClr val="tx1"/>
                </a:solidFill>
                <a:ea typeface="Tahoma" panose="020B0604030504040204" pitchFamily="34" charset="0"/>
                <a:cs typeface="Tahoma" panose="020B0604030504040204" pitchFamily="34" charset="0"/>
              </a:rPr>
              <a:t>a school cannot grant leave of absence retrospectively</a:t>
            </a:r>
            <a:r>
              <a:rPr lang="en-GB" sz="1600" dirty="0">
                <a:solidFill>
                  <a:schemeClr val="tx1"/>
                </a:solidFill>
                <a:ea typeface="Tahoma" panose="020B0604030504040204" pitchFamily="34" charset="0"/>
                <a:cs typeface="Tahoma" panose="020B0604030504040204" pitchFamily="34" charset="0"/>
              </a:rPr>
              <a:t>.” </a:t>
            </a:r>
            <a:endParaRPr lang="en-US" sz="1600" dirty="0">
              <a:solidFill>
                <a:schemeClr val="tx1"/>
              </a:solidFill>
              <a:ea typeface="Tahoma" panose="020B0604030504040204" pitchFamily="34" charset="0"/>
              <a:cs typeface="Tahoma" panose="020B0604030504040204" pitchFamily="34" charset="0"/>
            </a:endParaRPr>
          </a:p>
        </p:txBody>
      </p:sp>
      <p:sp>
        <p:nvSpPr>
          <p:cNvPr id="9" name="Rounded Rectangle 8">
            <a:extLst>
              <a:ext uri="{FF2B5EF4-FFF2-40B4-BE49-F238E27FC236}">
                <a16:creationId xmlns:a16="http://schemas.microsoft.com/office/drawing/2014/main" id="{E97C77AD-C691-8D7C-9547-A950FF682A77}"/>
              </a:ext>
            </a:extLst>
          </p:cNvPr>
          <p:cNvSpPr/>
          <p:nvPr/>
        </p:nvSpPr>
        <p:spPr>
          <a:xfrm>
            <a:off x="6225988" y="1729468"/>
            <a:ext cx="2806692" cy="338696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600" dirty="0">
                <a:solidFill>
                  <a:schemeClr val="tx1"/>
                </a:solidFill>
                <a:ea typeface="Tahoma" panose="020B0604030504040204" pitchFamily="34" charset="0"/>
                <a:cs typeface="Tahoma" panose="020B0604030504040204" pitchFamily="34" charset="0"/>
              </a:rPr>
              <a:t>Any leave of absence is at the discretion of the headteacher. Any requests for leave during term-time will be considered on an individual basis and the pupil’s previous attendance record will be taken into account</a:t>
            </a:r>
            <a:r>
              <a:rPr lang="en-GB" sz="1600" dirty="0" smtClean="0">
                <a:solidFill>
                  <a:schemeClr val="tx1"/>
                </a:solidFill>
                <a:ea typeface="Tahoma" panose="020B0604030504040204" pitchFamily="34" charset="0"/>
                <a:cs typeface="Tahoma" panose="020B0604030504040204" pitchFamily="34" charset="0"/>
              </a:rPr>
              <a:t>.</a:t>
            </a:r>
            <a:endParaRPr lang="en-GB" sz="1600" dirty="0">
              <a:solidFill>
                <a:schemeClr val="tx1"/>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840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515857" cy="1015663"/>
          </a:xfrm>
          <a:prstGeom prst="rect">
            <a:avLst/>
          </a:prstGeom>
          <a:noFill/>
        </p:spPr>
        <p:txBody>
          <a:bodyPr wrap="none" rtlCol="0">
            <a:spAutoFit/>
          </a:bodyPr>
          <a:lstStyle/>
          <a:p>
            <a:r>
              <a:rPr lang="en-GB" sz="6000" dirty="0" smtClean="0"/>
              <a:t>Attendance Policy 2024-25</a:t>
            </a:r>
            <a:endParaRPr lang="en-GB" sz="6000" dirty="0"/>
          </a:p>
        </p:txBody>
      </p:sp>
      <p:sp>
        <p:nvSpPr>
          <p:cNvPr id="5" name="TextBox 4"/>
          <p:cNvSpPr txBox="1"/>
          <p:nvPr/>
        </p:nvSpPr>
        <p:spPr>
          <a:xfrm>
            <a:off x="0" y="1015663"/>
            <a:ext cx="6558014" cy="584775"/>
          </a:xfrm>
          <a:prstGeom prst="rect">
            <a:avLst/>
          </a:prstGeom>
          <a:noFill/>
        </p:spPr>
        <p:txBody>
          <a:bodyPr wrap="none" rtlCol="0">
            <a:spAutoFit/>
          </a:bodyPr>
          <a:lstStyle/>
          <a:p>
            <a:r>
              <a:rPr lang="en-GB" sz="3200" dirty="0" smtClean="0"/>
              <a:t>What are ‘exceptional circumstances’?</a:t>
            </a:r>
            <a:endParaRPr lang="en-GB" sz="3200" dirty="0"/>
          </a:p>
        </p:txBody>
      </p:sp>
      <p:sp>
        <p:nvSpPr>
          <p:cNvPr id="6" name="Rounded Rectangle 5">
            <a:extLst>
              <a:ext uri="{FF2B5EF4-FFF2-40B4-BE49-F238E27FC236}">
                <a16:creationId xmlns:a16="http://schemas.microsoft.com/office/drawing/2014/main" id="{1ED40EA6-8EEC-4983-A631-9BD6D8B31EC9}"/>
              </a:ext>
            </a:extLst>
          </p:cNvPr>
          <p:cNvSpPr/>
          <p:nvPr/>
        </p:nvSpPr>
        <p:spPr>
          <a:xfrm>
            <a:off x="3270008" y="1729137"/>
            <a:ext cx="2631051" cy="141693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400" dirty="0">
                <a:solidFill>
                  <a:schemeClr val="tx1"/>
                </a:solidFill>
                <a:ea typeface="Tahoma" panose="020B0604030504040204" pitchFamily="34" charset="0"/>
                <a:cs typeface="Tahoma" panose="020B0604030504040204" pitchFamily="34" charset="0"/>
              </a:rPr>
              <a:t>Significant family trauma has occurred and it is believed that a break is in the child’s best interests. </a:t>
            </a:r>
          </a:p>
        </p:txBody>
      </p:sp>
      <p:sp>
        <p:nvSpPr>
          <p:cNvPr id="7" name="Rounded Rectangle 6">
            <a:extLst>
              <a:ext uri="{FF2B5EF4-FFF2-40B4-BE49-F238E27FC236}">
                <a16:creationId xmlns:a16="http://schemas.microsoft.com/office/drawing/2014/main" id="{63755769-1A39-4B75-E490-048243E8340C}"/>
              </a:ext>
            </a:extLst>
          </p:cNvPr>
          <p:cNvSpPr/>
          <p:nvPr/>
        </p:nvSpPr>
        <p:spPr>
          <a:xfrm>
            <a:off x="190951" y="1729138"/>
            <a:ext cx="2638536" cy="141693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600" dirty="0">
                <a:solidFill>
                  <a:schemeClr val="tx1"/>
                </a:solidFill>
                <a:ea typeface="Tahoma" panose="020B0604030504040204" pitchFamily="34" charset="0"/>
                <a:cs typeface="Tahoma" panose="020B0604030504040204" pitchFamily="34" charset="0"/>
              </a:rPr>
              <a:t>Serious or terminal illness of a close relative. </a:t>
            </a:r>
          </a:p>
        </p:txBody>
      </p:sp>
      <p:sp>
        <p:nvSpPr>
          <p:cNvPr id="8" name="Rounded Rectangle 7">
            <a:extLst>
              <a:ext uri="{FF2B5EF4-FFF2-40B4-BE49-F238E27FC236}">
                <a16:creationId xmlns:a16="http://schemas.microsoft.com/office/drawing/2014/main" id="{7130D27E-9358-1EE4-EA0D-973BBEB5955A}"/>
              </a:ext>
            </a:extLst>
          </p:cNvPr>
          <p:cNvSpPr/>
          <p:nvPr/>
        </p:nvSpPr>
        <p:spPr>
          <a:xfrm>
            <a:off x="1073427" y="3315660"/>
            <a:ext cx="3351478" cy="141693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600" dirty="0">
                <a:ea typeface="Tahoma" panose="020B0604030504040204" pitchFamily="34" charset="0"/>
                <a:cs typeface="Tahoma" panose="020B0604030504040204" pitchFamily="34" charset="0"/>
              </a:rPr>
              <a:t>Service personnel returning from/scheduled to embark upon a tour of duty abroad. </a:t>
            </a:r>
          </a:p>
        </p:txBody>
      </p:sp>
      <p:sp>
        <p:nvSpPr>
          <p:cNvPr id="9" name="Rounded Rectangle 8">
            <a:extLst>
              <a:ext uri="{FF2B5EF4-FFF2-40B4-BE49-F238E27FC236}">
                <a16:creationId xmlns:a16="http://schemas.microsoft.com/office/drawing/2014/main" id="{E97C77AD-C691-8D7C-9547-A950FF682A77}"/>
              </a:ext>
            </a:extLst>
          </p:cNvPr>
          <p:cNvSpPr/>
          <p:nvPr/>
        </p:nvSpPr>
        <p:spPr>
          <a:xfrm>
            <a:off x="6341580" y="1749579"/>
            <a:ext cx="2631051" cy="141693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600" dirty="0">
                <a:solidFill>
                  <a:schemeClr val="tx1"/>
                </a:solidFill>
                <a:ea typeface="Tahoma" panose="020B0604030504040204" pitchFamily="34" charset="0"/>
                <a:cs typeface="Tahoma" panose="020B0604030504040204" pitchFamily="34" charset="0"/>
              </a:rPr>
              <a:t>A major family event such as the wedding of an immediate family member </a:t>
            </a:r>
          </a:p>
        </p:txBody>
      </p:sp>
      <p:sp>
        <p:nvSpPr>
          <p:cNvPr id="10" name="Rounded Rectangle 9">
            <a:extLst>
              <a:ext uri="{FF2B5EF4-FFF2-40B4-BE49-F238E27FC236}">
                <a16:creationId xmlns:a16="http://schemas.microsoft.com/office/drawing/2014/main" id="{EE5E085C-8282-CE08-8656-09048571108E}"/>
              </a:ext>
            </a:extLst>
          </p:cNvPr>
          <p:cNvSpPr/>
          <p:nvPr/>
        </p:nvSpPr>
        <p:spPr>
          <a:xfrm>
            <a:off x="4698448" y="3315660"/>
            <a:ext cx="3286264" cy="1416939"/>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400" dirty="0">
                <a:ea typeface="Tahoma" panose="020B0604030504040204" pitchFamily="34" charset="0"/>
                <a:cs typeface="Tahoma" panose="020B0604030504040204" pitchFamily="34" charset="0"/>
              </a:rPr>
              <a:t>Where it is company/organisational policy for an employee to take leave at a specified time in the year and there is no opportunity for a family holiday in school holidays. </a:t>
            </a:r>
            <a:endParaRPr lang="en-US" sz="1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08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b09a660-9cf0-44b6-8573-f5bd2dfa99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86C6240C529A45B6CBCFC5F3CA0765" ma:contentTypeVersion="18" ma:contentTypeDescription="Create a new document." ma:contentTypeScope="" ma:versionID="66016808b879e7e2f49cd07cbb53a682">
  <xsd:schema xmlns:xsd="http://www.w3.org/2001/XMLSchema" xmlns:xs="http://www.w3.org/2001/XMLSchema" xmlns:p="http://schemas.microsoft.com/office/2006/metadata/properties" xmlns:ns3="4b09a660-9cf0-44b6-8573-f5bd2dfa9901" xmlns:ns4="e67c1284-bc50-4614-a13e-2f924675016e" targetNamespace="http://schemas.microsoft.com/office/2006/metadata/properties" ma:root="true" ma:fieldsID="ff90db8eb1993d9f45d343fd2fd39bbb" ns3:_="" ns4:_="">
    <xsd:import namespace="4b09a660-9cf0-44b6-8573-f5bd2dfa9901"/>
    <xsd:import namespace="e67c1284-bc50-4614-a13e-2f92467501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9a660-9cf0-44b6-8573-f5bd2dfa9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c1284-bc50-4614-a13e-2f924675016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5E0D85-954D-444E-8989-A573E3A051ED}">
  <ds:schemaRefs>
    <ds:schemaRef ds:uri="http://schemas.openxmlformats.org/package/2006/metadata/core-properties"/>
    <ds:schemaRef ds:uri="http://purl.org/dc/dcmitype/"/>
    <ds:schemaRef ds:uri="e67c1284-bc50-4614-a13e-2f924675016e"/>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4b09a660-9cf0-44b6-8573-f5bd2dfa9901"/>
    <ds:schemaRef ds:uri="http://www.w3.org/XML/1998/namespace"/>
  </ds:schemaRefs>
</ds:datastoreItem>
</file>

<file path=customXml/itemProps2.xml><?xml version="1.0" encoding="utf-8"?>
<ds:datastoreItem xmlns:ds="http://schemas.openxmlformats.org/officeDocument/2006/customXml" ds:itemID="{727279E2-F48C-40A7-9B0A-0EA8E5B4BFD2}">
  <ds:schemaRefs>
    <ds:schemaRef ds:uri="http://schemas.microsoft.com/sharepoint/v3/contenttype/forms"/>
  </ds:schemaRefs>
</ds:datastoreItem>
</file>

<file path=customXml/itemProps3.xml><?xml version="1.0" encoding="utf-8"?>
<ds:datastoreItem xmlns:ds="http://schemas.openxmlformats.org/officeDocument/2006/customXml" ds:itemID="{12479BC5-3605-4CE6-8DDD-3A6DE4DB87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9a660-9cf0-44b6-8573-f5bd2dfa9901"/>
    <ds:schemaRef ds:uri="e67c1284-bc50-4614-a13e-2f924675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7811</TotalTime>
  <Words>1690</Words>
  <Application>Microsoft Office PowerPoint</Application>
  <PresentationFormat>On-screen Show (4:3)</PresentationFormat>
  <Paragraphs>135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Sutton</dc:creator>
  <cp:lastModifiedBy>Adam Sutton</cp:lastModifiedBy>
  <cp:revision>86</cp:revision>
  <cp:lastPrinted>2019-02-11T11:45:43Z</cp:lastPrinted>
  <dcterms:created xsi:type="dcterms:W3CDTF">2018-11-23T08:10:24Z</dcterms:created>
  <dcterms:modified xsi:type="dcterms:W3CDTF">2024-09-04T16:13:50Z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0x0101005986C6240C529A45B6CBCFC5F3CA0765</vt:lpwstr>
  </property>
</Properties>
</file>